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1"/>
  </p:sldMasterIdLst>
  <p:sldIdLst>
    <p:sldId id="259" r:id="rId2"/>
    <p:sldId id="258" r:id="rId3"/>
    <p:sldId id="266" r:id="rId4"/>
    <p:sldId id="272" r:id="rId5"/>
    <p:sldId id="260" r:id="rId6"/>
    <p:sldId id="270" r:id="rId7"/>
    <p:sldId id="269" r:id="rId8"/>
    <p:sldId id="262" r:id="rId9"/>
    <p:sldId id="264" r:id="rId10"/>
    <p:sldId id="263" r:id="rId11"/>
    <p:sldId id="265" r:id="rId12"/>
    <p:sldId id="268" r:id="rId13"/>
    <p:sldId id="2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A147"/>
    <a:srgbClr val="B54C2D"/>
    <a:srgbClr val="B66952"/>
    <a:srgbClr val="B56D45"/>
    <a:srgbClr val="DF98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8" autoAdjust="0"/>
    <p:restoredTop sz="94660"/>
  </p:normalViewPr>
  <p:slideViewPr>
    <p:cSldViewPr snapToGrid="0">
      <p:cViewPr varScale="1">
        <p:scale>
          <a:sx n="112" d="100"/>
          <a:sy n="112" d="100"/>
        </p:scale>
        <p:origin x="60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A20905-3954-474B-A606-562BCA026DC1}"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a:lstStyle/>
        <a:p>
          <a:endParaRPr lang="en-US"/>
        </a:p>
      </dgm:t>
    </dgm:pt>
    <dgm:pt modelId="{9EF41CC5-EF3B-4A6D-8229-3F1333EADFB3}">
      <dgm:prSet/>
      <dgm:spPr/>
      <dgm:t>
        <a:bodyPr/>
        <a:lstStyle/>
        <a:p>
          <a:pPr>
            <a:defRPr cap="all"/>
          </a:pPr>
          <a:r>
            <a:rPr lang="en-US" dirty="0">
              <a:latin typeface="Times New Roman" panose="02020603050405020304" pitchFamily="18" charset="0"/>
              <a:cs typeface="Times New Roman" panose="02020603050405020304" pitchFamily="18" charset="0"/>
            </a:rPr>
            <a:t>Exploratory data analysis</a:t>
          </a:r>
        </a:p>
      </dgm:t>
    </dgm:pt>
    <dgm:pt modelId="{DAEF1C7D-B0C5-46FA-BED3-8A54E918D3E0}" type="parTrans" cxnId="{E476EEBC-7C9F-4E07-BD58-1044B9769B64}">
      <dgm:prSet/>
      <dgm:spPr/>
      <dgm:t>
        <a:bodyPr/>
        <a:lstStyle/>
        <a:p>
          <a:endParaRPr lang="en-US">
            <a:latin typeface="Times New Roman" panose="02020603050405020304" pitchFamily="18" charset="0"/>
            <a:cs typeface="Times New Roman" panose="02020603050405020304" pitchFamily="18" charset="0"/>
          </a:endParaRPr>
        </a:p>
      </dgm:t>
    </dgm:pt>
    <dgm:pt modelId="{98E6DD7C-B953-4119-9F64-9914E467ECBF}" type="sibTrans" cxnId="{E476EEBC-7C9F-4E07-BD58-1044B9769B64}">
      <dgm:prSet phldrT="04" phldr="0"/>
      <dgm:spPr/>
      <dgm:t>
        <a:bodyPr/>
        <a:lstStyle/>
        <a:p>
          <a:r>
            <a:rPr lang="en-US">
              <a:latin typeface="Times New Roman" panose="02020603050405020304" pitchFamily="18" charset="0"/>
              <a:cs typeface="Times New Roman" panose="02020603050405020304" pitchFamily="18" charset="0"/>
            </a:rPr>
            <a:t>04</a:t>
          </a:r>
        </a:p>
      </dgm:t>
    </dgm:pt>
    <dgm:pt modelId="{53742231-981F-480A-940F-203EC2F7423F}">
      <dgm:prSet/>
      <dgm:spPr/>
      <dgm:t>
        <a:bodyPr/>
        <a:lstStyle/>
        <a:p>
          <a:pPr>
            <a:defRPr cap="all"/>
          </a:pPr>
          <a:r>
            <a:rPr lang="en-US" dirty="0">
              <a:latin typeface="Times New Roman" panose="02020603050405020304" pitchFamily="18" charset="0"/>
              <a:cs typeface="Times New Roman" panose="02020603050405020304" pitchFamily="18" charset="0"/>
            </a:rPr>
            <a:t>Project overview</a:t>
          </a:r>
        </a:p>
      </dgm:t>
    </dgm:pt>
    <dgm:pt modelId="{EF449C32-A7AE-4099-9E9B-9E2F736A89CE}" type="sibTrans" cxnId="{F226B1C2-5D99-403A-8240-EAD6BD4D8534}">
      <dgm:prSet phldrT="01" phldr="0"/>
      <dgm:spPr/>
      <dgm:t>
        <a:bodyPr/>
        <a:lstStyle/>
        <a:p>
          <a:r>
            <a:rPr lang="en-US">
              <a:latin typeface="Times New Roman" panose="02020603050405020304" pitchFamily="18" charset="0"/>
              <a:cs typeface="Times New Roman" panose="02020603050405020304" pitchFamily="18" charset="0"/>
            </a:rPr>
            <a:t>01</a:t>
          </a:r>
        </a:p>
      </dgm:t>
    </dgm:pt>
    <dgm:pt modelId="{2FC75195-FBA1-43DE-85DD-40B4B3A2F1F3}" type="parTrans" cxnId="{F226B1C2-5D99-403A-8240-EAD6BD4D8534}">
      <dgm:prSet/>
      <dgm:spPr/>
      <dgm:t>
        <a:bodyPr/>
        <a:lstStyle/>
        <a:p>
          <a:endParaRPr lang="en-US">
            <a:latin typeface="Times New Roman" panose="02020603050405020304" pitchFamily="18" charset="0"/>
            <a:cs typeface="Times New Roman" panose="02020603050405020304" pitchFamily="18" charset="0"/>
          </a:endParaRPr>
        </a:p>
      </dgm:t>
    </dgm:pt>
    <dgm:pt modelId="{FE751E89-B94F-4B0B-98D1-D1EEF74A3287}">
      <dgm:prSet/>
      <dgm:spPr/>
      <dgm:t>
        <a:bodyPr/>
        <a:lstStyle/>
        <a:p>
          <a:pPr>
            <a:defRPr cap="all"/>
          </a:pPr>
          <a:r>
            <a:rPr lang="en-US" dirty="0">
              <a:latin typeface="Times New Roman" panose="02020603050405020304" pitchFamily="18" charset="0"/>
              <a:cs typeface="Times New Roman" panose="02020603050405020304" pitchFamily="18" charset="0"/>
            </a:rPr>
            <a:t>Machine learning techniques</a:t>
          </a:r>
        </a:p>
      </dgm:t>
    </dgm:pt>
    <dgm:pt modelId="{B7E32C64-8F1E-44AE-9D2B-7097E79DB603}" type="parTrans" cxnId="{8C4DFC19-C92E-4F92-83A1-B8B913EF0452}">
      <dgm:prSet/>
      <dgm:spPr/>
      <dgm:t>
        <a:bodyPr/>
        <a:lstStyle/>
        <a:p>
          <a:endParaRPr lang="en-US">
            <a:latin typeface="Times New Roman" panose="02020603050405020304" pitchFamily="18" charset="0"/>
            <a:cs typeface="Times New Roman" panose="02020603050405020304" pitchFamily="18" charset="0"/>
          </a:endParaRPr>
        </a:p>
      </dgm:t>
    </dgm:pt>
    <dgm:pt modelId="{A5E3CD8A-3695-4896-810C-D2D89A1478EC}" type="sibTrans" cxnId="{8C4DFC19-C92E-4F92-83A1-B8B913EF0452}">
      <dgm:prSet phldrT="05" phldr="0"/>
      <dgm:spPr/>
      <dgm:t>
        <a:bodyPr/>
        <a:lstStyle/>
        <a:p>
          <a:r>
            <a:rPr lang="en-US">
              <a:latin typeface="Times New Roman" panose="02020603050405020304" pitchFamily="18" charset="0"/>
              <a:cs typeface="Times New Roman" panose="02020603050405020304" pitchFamily="18" charset="0"/>
            </a:rPr>
            <a:t>05</a:t>
          </a:r>
        </a:p>
      </dgm:t>
    </dgm:pt>
    <dgm:pt modelId="{66B63823-F86F-44D0-8D34-E3002EC257D0}">
      <dgm:prSet/>
      <dgm:spPr/>
      <dgm:t>
        <a:bodyPr/>
        <a:lstStyle/>
        <a:p>
          <a:pPr>
            <a:defRPr cap="all"/>
          </a:pPr>
          <a:r>
            <a:rPr lang="en-US" dirty="0">
              <a:latin typeface="Times New Roman" panose="02020603050405020304" pitchFamily="18" charset="0"/>
              <a:cs typeface="Times New Roman" panose="02020603050405020304" pitchFamily="18" charset="0"/>
            </a:rPr>
            <a:t>Analysis and Findings</a:t>
          </a:r>
        </a:p>
      </dgm:t>
    </dgm:pt>
    <dgm:pt modelId="{633FD779-36F0-451D-9512-9A566232EF35}" type="parTrans" cxnId="{9A4D6F64-FF6D-425A-8FA3-E9717790C5A7}">
      <dgm:prSet/>
      <dgm:spPr/>
      <dgm:t>
        <a:bodyPr/>
        <a:lstStyle/>
        <a:p>
          <a:endParaRPr lang="en-US">
            <a:latin typeface="Times New Roman" panose="02020603050405020304" pitchFamily="18" charset="0"/>
            <a:cs typeface="Times New Roman" panose="02020603050405020304" pitchFamily="18" charset="0"/>
          </a:endParaRPr>
        </a:p>
      </dgm:t>
    </dgm:pt>
    <dgm:pt modelId="{1B989C40-8D07-4249-B72A-8AC3AC492500}" type="sibTrans" cxnId="{9A4D6F64-FF6D-425A-8FA3-E9717790C5A7}">
      <dgm:prSet phldrT="06" phldr="0"/>
      <dgm:spPr/>
      <dgm:t>
        <a:bodyPr/>
        <a:lstStyle/>
        <a:p>
          <a:r>
            <a:rPr lang="en-US">
              <a:latin typeface="Times New Roman" panose="02020603050405020304" pitchFamily="18" charset="0"/>
              <a:cs typeface="Times New Roman" panose="02020603050405020304" pitchFamily="18" charset="0"/>
            </a:rPr>
            <a:t>06</a:t>
          </a:r>
        </a:p>
      </dgm:t>
    </dgm:pt>
    <dgm:pt modelId="{BE64D6DC-C03A-41A1-B470-397EE5B08ABE}">
      <dgm:prSet/>
      <dgm:spPr/>
      <dgm:t>
        <a:bodyPr/>
        <a:lstStyle/>
        <a:p>
          <a:pPr>
            <a:defRPr cap="all"/>
          </a:pPr>
          <a:r>
            <a:rPr lang="en-US" dirty="0">
              <a:latin typeface="Times New Roman" panose="02020603050405020304" pitchFamily="18" charset="0"/>
              <a:cs typeface="Times New Roman" panose="02020603050405020304" pitchFamily="18" charset="0"/>
            </a:rPr>
            <a:t>Future considerations</a:t>
          </a:r>
        </a:p>
      </dgm:t>
    </dgm:pt>
    <dgm:pt modelId="{14DA76BF-3204-4CCB-8160-7B172BE2E441}" type="parTrans" cxnId="{CF183900-5539-4543-A5C5-E20088C55B08}">
      <dgm:prSet/>
      <dgm:spPr/>
      <dgm:t>
        <a:bodyPr/>
        <a:lstStyle/>
        <a:p>
          <a:endParaRPr lang="en-US">
            <a:latin typeface="Times New Roman" panose="02020603050405020304" pitchFamily="18" charset="0"/>
            <a:cs typeface="Times New Roman" panose="02020603050405020304" pitchFamily="18" charset="0"/>
          </a:endParaRPr>
        </a:p>
      </dgm:t>
    </dgm:pt>
    <dgm:pt modelId="{E4A3FF53-927E-4B10-8E72-C2E9677CBD88}" type="sibTrans" cxnId="{CF183900-5539-4543-A5C5-E20088C55B08}">
      <dgm:prSet phldrT="07" phldr="0"/>
      <dgm:spPr/>
      <dgm:t>
        <a:bodyPr/>
        <a:lstStyle/>
        <a:p>
          <a:r>
            <a:rPr lang="en-US">
              <a:latin typeface="Times New Roman" panose="02020603050405020304" pitchFamily="18" charset="0"/>
              <a:cs typeface="Times New Roman" panose="02020603050405020304" pitchFamily="18" charset="0"/>
            </a:rPr>
            <a:t>07</a:t>
          </a:r>
        </a:p>
      </dgm:t>
    </dgm:pt>
    <dgm:pt modelId="{B33E8706-BB04-4BA5-9427-6F55D6A94BBB}">
      <dgm:prSet/>
      <dgm:spPr/>
      <dgm:t>
        <a:bodyPr/>
        <a:lstStyle/>
        <a:p>
          <a:pPr>
            <a:defRPr cap="all"/>
          </a:pPr>
          <a:r>
            <a:rPr lang="en-US" dirty="0">
              <a:latin typeface="Times New Roman" panose="02020603050405020304" pitchFamily="18" charset="0"/>
              <a:cs typeface="Times New Roman" panose="02020603050405020304" pitchFamily="18" charset="0"/>
            </a:rPr>
            <a:t>Problem statement</a:t>
          </a:r>
        </a:p>
      </dgm:t>
    </dgm:pt>
    <dgm:pt modelId="{0EBD36AD-DBF5-4297-A392-44DDCE1B3B5F}" type="parTrans" cxnId="{B84EB54C-5F8D-4E9B-8BE6-512541FBC36A}">
      <dgm:prSet/>
      <dgm:spPr/>
      <dgm:t>
        <a:bodyPr/>
        <a:lstStyle/>
        <a:p>
          <a:endParaRPr lang="en-US"/>
        </a:p>
      </dgm:t>
    </dgm:pt>
    <dgm:pt modelId="{91C9C01C-03E5-4818-A5FB-C1E4DBB34B3B}" type="sibTrans" cxnId="{B84EB54C-5F8D-4E9B-8BE6-512541FBC36A}">
      <dgm:prSet phldrT="03" phldr="0"/>
      <dgm:spPr/>
      <dgm:t>
        <a:bodyPr/>
        <a:lstStyle/>
        <a:p>
          <a:r>
            <a:rPr lang="en-US"/>
            <a:t>03</a:t>
          </a:r>
          <a:endParaRPr lang="en-US" dirty="0"/>
        </a:p>
      </dgm:t>
    </dgm:pt>
    <dgm:pt modelId="{9E20EA26-B3CB-E34A-9AA1-9F5F8DF21BB5}">
      <dgm:prSet/>
      <dgm:spPr/>
      <dgm:t>
        <a:bodyPr/>
        <a:lstStyle/>
        <a:p>
          <a:pPr>
            <a:defRPr cap="all"/>
          </a:pPr>
          <a:r>
            <a:rPr lang="en-US" dirty="0">
              <a:latin typeface="Times New Roman" panose="02020603050405020304" pitchFamily="18" charset="0"/>
              <a:cs typeface="Times New Roman" panose="02020603050405020304" pitchFamily="18" charset="0"/>
            </a:rPr>
            <a:t>DATA overview</a:t>
          </a:r>
        </a:p>
      </dgm:t>
    </dgm:pt>
    <dgm:pt modelId="{4CE3291B-5736-B142-A35E-B14074C61F69}" type="parTrans" cxnId="{351B0215-F0FC-EF48-BD8D-891CE494A736}">
      <dgm:prSet/>
      <dgm:spPr/>
      <dgm:t>
        <a:bodyPr/>
        <a:lstStyle/>
        <a:p>
          <a:endParaRPr lang="en-US"/>
        </a:p>
      </dgm:t>
    </dgm:pt>
    <dgm:pt modelId="{6F6538BF-3EB4-7244-825A-E0D2B288A36C}" type="sibTrans" cxnId="{351B0215-F0FC-EF48-BD8D-891CE494A736}">
      <dgm:prSet phldrT="02" phldr="0"/>
      <dgm:spPr/>
      <dgm:t>
        <a:bodyPr/>
        <a:lstStyle/>
        <a:p>
          <a:r>
            <a:rPr lang="en-US"/>
            <a:t>02</a:t>
          </a:r>
        </a:p>
      </dgm:t>
    </dgm:pt>
    <dgm:pt modelId="{579698BD-D232-4926-8D7B-29A69B90858B}" type="pres">
      <dgm:prSet presAssocID="{8AA20905-3954-474B-A606-562BCA026DC1}" presName="Name0" presStyleCnt="0">
        <dgm:presLayoutVars>
          <dgm:animLvl val="lvl"/>
          <dgm:resizeHandles val="exact"/>
        </dgm:presLayoutVars>
      </dgm:prSet>
      <dgm:spPr/>
    </dgm:pt>
    <dgm:pt modelId="{0864151C-845B-4A50-9755-7EE613694D81}" type="pres">
      <dgm:prSet presAssocID="{53742231-981F-480A-940F-203EC2F7423F}" presName="compositeNode" presStyleCnt="0">
        <dgm:presLayoutVars>
          <dgm:bulletEnabled val="1"/>
        </dgm:presLayoutVars>
      </dgm:prSet>
      <dgm:spPr/>
    </dgm:pt>
    <dgm:pt modelId="{00AE7F27-0E5D-4AFB-ACD6-B5A19E79EA42}" type="pres">
      <dgm:prSet presAssocID="{53742231-981F-480A-940F-203EC2F7423F}" presName="bgRect" presStyleLbl="alignNode1" presStyleIdx="0" presStyleCnt="7"/>
      <dgm:spPr/>
    </dgm:pt>
    <dgm:pt modelId="{975C752B-C37A-4BA6-A3AE-2202A141404A}" type="pres">
      <dgm:prSet presAssocID="{EF449C32-A7AE-4099-9E9B-9E2F736A89CE}" presName="sibTransNodeRect" presStyleLbl="alignNode1" presStyleIdx="0" presStyleCnt="7">
        <dgm:presLayoutVars>
          <dgm:chMax val="0"/>
          <dgm:bulletEnabled val="1"/>
        </dgm:presLayoutVars>
      </dgm:prSet>
      <dgm:spPr/>
    </dgm:pt>
    <dgm:pt modelId="{C5BDCA19-B754-421E-A6CC-628F80FC74CB}" type="pres">
      <dgm:prSet presAssocID="{53742231-981F-480A-940F-203EC2F7423F}" presName="nodeRect" presStyleLbl="alignNode1" presStyleIdx="0" presStyleCnt="7">
        <dgm:presLayoutVars>
          <dgm:bulletEnabled val="1"/>
        </dgm:presLayoutVars>
      </dgm:prSet>
      <dgm:spPr/>
    </dgm:pt>
    <dgm:pt modelId="{3E36C1DA-E751-469B-91D5-B7ADF3790DAB}" type="pres">
      <dgm:prSet presAssocID="{EF449C32-A7AE-4099-9E9B-9E2F736A89CE}" presName="sibTrans" presStyleCnt="0"/>
      <dgm:spPr/>
    </dgm:pt>
    <dgm:pt modelId="{C439CA78-074B-2440-9189-A995D4CEE787}" type="pres">
      <dgm:prSet presAssocID="{9E20EA26-B3CB-E34A-9AA1-9F5F8DF21BB5}" presName="compositeNode" presStyleCnt="0">
        <dgm:presLayoutVars>
          <dgm:bulletEnabled val="1"/>
        </dgm:presLayoutVars>
      </dgm:prSet>
      <dgm:spPr/>
    </dgm:pt>
    <dgm:pt modelId="{B31E1E1E-7A58-824E-A316-F9924C8D39CD}" type="pres">
      <dgm:prSet presAssocID="{9E20EA26-B3CB-E34A-9AA1-9F5F8DF21BB5}" presName="bgRect" presStyleLbl="alignNode1" presStyleIdx="1" presStyleCnt="7"/>
      <dgm:spPr/>
    </dgm:pt>
    <dgm:pt modelId="{6732BF61-9EA0-4949-9E23-0503DA8747FE}" type="pres">
      <dgm:prSet presAssocID="{6F6538BF-3EB4-7244-825A-E0D2B288A36C}" presName="sibTransNodeRect" presStyleLbl="alignNode1" presStyleIdx="1" presStyleCnt="7">
        <dgm:presLayoutVars>
          <dgm:chMax val="0"/>
          <dgm:bulletEnabled val="1"/>
        </dgm:presLayoutVars>
      </dgm:prSet>
      <dgm:spPr/>
    </dgm:pt>
    <dgm:pt modelId="{BBCC871F-DB01-0641-881F-7D75302E1755}" type="pres">
      <dgm:prSet presAssocID="{9E20EA26-B3CB-E34A-9AA1-9F5F8DF21BB5}" presName="nodeRect" presStyleLbl="alignNode1" presStyleIdx="1" presStyleCnt="7">
        <dgm:presLayoutVars>
          <dgm:bulletEnabled val="1"/>
        </dgm:presLayoutVars>
      </dgm:prSet>
      <dgm:spPr/>
    </dgm:pt>
    <dgm:pt modelId="{39824FF5-BD3A-6E46-9BDA-E7E8056769D8}" type="pres">
      <dgm:prSet presAssocID="{6F6538BF-3EB4-7244-825A-E0D2B288A36C}" presName="sibTrans" presStyleCnt="0"/>
      <dgm:spPr/>
    </dgm:pt>
    <dgm:pt modelId="{8AFD7322-AF79-4123-BC13-8034D88E9D04}" type="pres">
      <dgm:prSet presAssocID="{B33E8706-BB04-4BA5-9427-6F55D6A94BBB}" presName="compositeNode" presStyleCnt="0">
        <dgm:presLayoutVars>
          <dgm:bulletEnabled val="1"/>
        </dgm:presLayoutVars>
      </dgm:prSet>
      <dgm:spPr/>
    </dgm:pt>
    <dgm:pt modelId="{4D499E30-FC23-4F17-9AAE-52B62C7165AA}" type="pres">
      <dgm:prSet presAssocID="{B33E8706-BB04-4BA5-9427-6F55D6A94BBB}" presName="bgRect" presStyleLbl="alignNode1" presStyleIdx="2" presStyleCnt="7"/>
      <dgm:spPr/>
    </dgm:pt>
    <dgm:pt modelId="{15ECDFEC-D70F-46DC-ABAE-1F7C52A236E5}" type="pres">
      <dgm:prSet presAssocID="{91C9C01C-03E5-4818-A5FB-C1E4DBB34B3B}" presName="sibTransNodeRect" presStyleLbl="alignNode1" presStyleIdx="2" presStyleCnt="7">
        <dgm:presLayoutVars>
          <dgm:chMax val="0"/>
          <dgm:bulletEnabled val="1"/>
        </dgm:presLayoutVars>
      </dgm:prSet>
      <dgm:spPr/>
    </dgm:pt>
    <dgm:pt modelId="{E0611887-E577-463C-8D9A-0BDE086134CE}" type="pres">
      <dgm:prSet presAssocID="{B33E8706-BB04-4BA5-9427-6F55D6A94BBB}" presName="nodeRect" presStyleLbl="alignNode1" presStyleIdx="2" presStyleCnt="7">
        <dgm:presLayoutVars>
          <dgm:bulletEnabled val="1"/>
        </dgm:presLayoutVars>
      </dgm:prSet>
      <dgm:spPr/>
    </dgm:pt>
    <dgm:pt modelId="{C6B4F089-4174-4203-8695-FB5E9B9B243C}" type="pres">
      <dgm:prSet presAssocID="{91C9C01C-03E5-4818-A5FB-C1E4DBB34B3B}" presName="sibTrans" presStyleCnt="0"/>
      <dgm:spPr/>
    </dgm:pt>
    <dgm:pt modelId="{19974A3A-09A4-40DE-BB0F-D9AED1ACB06E}" type="pres">
      <dgm:prSet presAssocID="{9EF41CC5-EF3B-4A6D-8229-3F1333EADFB3}" presName="compositeNode" presStyleCnt="0">
        <dgm:presLayoutVars>
          <dgm:bulletEnabled val="1"/>
        </dgm:presLayoutVars>
      </dgm:prSet>
      <dgm:spPr/>
    </dgm:pt>
    <dgm:pt modelId="{CAD62F17-E99D-4FEF-B376-961CA4CB20EB}" type="pres">
      <dgm:prSet presAssocID="{9EF41CC5-EF3B-4A6D-8229-3F1333EADFB3}" presName="bgRect" presStyleLbl="alignNode1" presStyleIdx="3" presStyleCnt="7" custLinFactNeighborX="570"/>
      <dgm:spPr/>
    </dgm:pt>
    <dgm:pt modelId="{E20811D6-E5D4-4C9E-AABF-9E0E1902CA2C}" type="pres">
      <dgm:prSet presAssocID="{98E6DD7C-B953-4119-9F64-9914E467ECBF}" presName="sibTransNodeRect" presStyleLbl="alignNode1" presStyleIdx="3" presStyleCnt="7">
        <dgm:presLayoutVars>
          <dgm:chMax val="0"/>
          <dgm:bulletEnabled val="1"/>
        </dgm:presLayoutVars>
      </dgm:prSet>
      <dgm:spPr/>
    </dgm:pt>
    <dgm:pt modelId="{67D48337-9200-42EF-A956-8FC92E9B78D2}" type="pres">
      <dgm:prSet presAssocID="{9EF41CC5-EF3B-4A6D-8229-3F1333EADFB3}" presName="nodeRect" presStyleLbl="alignNode1" presStyleIdx="3" presStyleCnt="7">
        <dgm:presLayoutVars>
          <dgm:bulletEnabled val="1"/>
        </dgm:presLayoutVars>
      </dgm:prSet>
      <dgm:spPr/>
    </dgm:pt>
    <dgm:pt modelId="{A4010C85-1EBF-4F0D-8E3A-50ECC9A57ADD}" type="pres">
      <dgm:prSet presAssocID="{98E6DD7C-B953-4119-9F64-9914E467ECBF}" presName="sibTrans" presStyleCnt="0"/>
      <dgm:spPr/>
    </dgm:pt>
    <dgm:pt modelId="{4F21EF99-B315-4EFD-A6ED-AE685B55248F}" type="pres">
      <dgm:prSet presAssocID="{FE751E89-B94F-4B0B-98D1-D1EEF74A3287}" presName="compositeNode" presStyleCnt="0">
        <dgm:presLayoutVars>
          <dgm:bulletEnabled val="1"/>
        </dgm:presLayoutVars>
      </dgm:prSet>
      <dgm:spPr/>
    </dgm:pt>
    <dgm:pt modelId="{74D6051D-6E80-490B-BF67-FB7D012801A2}" type="pres">
      <dgm:prSet presAssocID="{FE751E89-B94F-4B0B-98D1-D1EEF74A3287}" presName="bgRect" presStyleLbl="alignNode1" presStyleIdx="4" presStyleCnt="7"/>
      <dgm:spPr/>
    </dgm:pt>
    <dgm:pt modelId="{844C2079-9E93-4B8A-A6B9-0A0F7820B882}" type="pres">
      <dgm:prSet presAssocID="{A5E3CD8A-3695-4896-810C-D2D89A1478EC}" presName="sibTransNodeRect" presStyleLbl="alignNode1" presStyleIdx="4" presStyleCnt="7">
        <dgm:presLayoutVars>
          <dgm:chMax val="0"/>
          <dgm:bulletEnabled val="1"/>
        </dgm:presLayoutVars>
      </dgm:prSet>
      <dgm:spPr/>
    </dgm:pt>
    <dgm:pt modelId="{EE9224A7-96FC-4555-BA32-2A3D6F068998}" type="pres">
      <dgm:prSet presAssocID="{FE751E89-B94F-4B0B-98D1-D1EEF74A3287}" presName="nodeRect" presStyleLbl="alignNode1" presStyleIdx="4" presStyleCnt="7">
        <dgm:presLayoutVars>
          <dgm:bulletEnabled val="1"/>
        </dgm:presLayoutVars>
      </dgm:prSet>
      <dgm:spPr/>
    </dgm:pt>
    <dgm:pt modelId="{2D8A5B27-A5CC-46E0-BE15-FCF9738A46EC}" type="pres">
      <dgm:prSet presAssocID="{A5E3CD8A-3695-4896-810C-D2D89A1478EC}" presName="sibTrans" presStyleCnt="0"/>
      <dgm:spPr/>
    </dgm:pt>
    <dgm:pt modelId="{A20906AB-3507-47DB-B34B-3DB3C082129B}" type="pres">
      <dgm:prSet presAssocID="{66B63823-F86F-44D0-8D34-E3002EC257D0}" presName="compositeNode" presStyleCnt="0">
        <dgm:presLayoutVars>
          <dgm:bulletEnabled val="1"/>
        </dgm:presLayoutVars>
      </dgm:prSet>
      <dgm:spPr/>
    </dgm:pt>
    <dgm:pt modelId="{1CC9F765-166A-455F-900F-A7C85EA2C31F}" type="pres">
      <dgm:prSet presAssocID="{66B63823-F86F-44D0-8D34-E3002EC257D0}" presName="bgRect" presStyleLbl="alignNode1" presStyleIdx="5" presStyleCnt="7"/>
      <dgm:spPr/>
    </dgm:pt>
    <dgm:pt modelId="{674A1656-F5C0-4FCA-BC0D-6747A21713E7}" type="pres">
      <dgm:prSet presAssocID="{1B989C40-8D07-4249-B72A-8AC3AC492500}" presName="sibTransNodeRect" presStyleLbl="alignNode1" presStyleIdx="5" presStyleCnt="7">
        <dgm:presLayoutVars>
          <dgm:chMax val="0"/>
          <dgm:bulletEnabled val="1"/>
        </dgm:presLayoutVars>
      </dgm:prSet>
      <dgm:spPr/>
    </dgm:pt>
    <dgm:pt modelId="{AFF2408A-3BD6-4B1D-882C-549D36405FC0}" type="pres">
      <dgm:prSet presAssocID="{66B63823-F86F-44D0-8D34-E3002EC257D0}" presName="nodeRect" presStyleLbl="alignNode1" presStyleIdx="5" presStyleCnt="7">
        <dgm:presLayoutVars>
          <dgm:bulletEnabled val="1"/>
        </dgm:presLayoutVars>
      </dgm:prSet>
      <dgm:spPr/>
    </dgm:pt>
    <dgm:pt modelId="{E5BA89C1-DA79-4E0E-B096-4FD1F6B117A1}" type="pres">
      <dgm:prSet presAssocID="{1B989C40-8D07-4249-B72A-8AC3AC492500}" presName="sibTrans" presStyleCnt="0"/>
      <dgm:spPr/>
    </dgm:pt>
    <dgm:pt modelId="{B359FD89-ADD8-4339-9062-BDCC0A510A60}" type="pres">
      <dgm:prSet presAssocID="{BE64D6DC-C03A-41A1-B470-397EE5B08ABE}" presName="compositeNode" presStyleCnt="0">
        <dgm:presLayoutVars>
          <dgm:bulletEnabled val="1"/>
        </dgm:presLayoutVars>
      </dgm:prSet>
      <dgm:spPr/>
    </dgm:pt>
    <dgm:pt modelId="{B860A746-D71C-4115-B5F1-E589D4C21FE4}" type="pres">
      <dgm:prSet presAssocID="{BE64D6DC-C03A-41A1-B470-397EE5B08ABE}" presName="bgRect" presStyleLbl="alignNode1" presStyleIdx="6" presStyleCnt="7"/>
      <dgm:spPr/>
    </dgm:pt>
    <dgm:pt modelId="{F74375EA-7EE4-423E-89E7-D3AAF964061E}" type="pres">
      <dgm:prSet presAssocID="{E4A3FF53-927E-4B10-8E72-C2E9677CBD88}" presName="sibTransNodeRect" presStyleLbl="alignNode1" presStyleIdx="6" presStyleCnt="7">
        <dgm:presLayoutVars>
          <dgm:chMax val="0"/>
          <dgm:bulletEnabled val="1"/>
        </dgm:presLayoutVars>
      </dgm:prSet>
      <dgm:spPr/>
    </dgm:pt>
    <dgm:pt modelId="{C8E48E21-0AF4-4670-B022-767B4E72B4AB}" type="pres">
      <dgm:prSet presAssocID="{BE64D6DC-C03A-41A1-B470-397EE5B08ABE}" presName="nodeRect" presStyleLbl="alignNode1" presStyleIdx="6" presStyleCnt="7">
        <dgm:presLayoutVars>
          <dgm:bulletEnabled val="1"/>
        </dgm:presLayoutVars>
      </dgm:prSet>
      <dgm:spPr/>
    </dgm:pt>
  </dgm:ptLst>
  <dgm:cxnLst>
    <dgm:cxn modelId="{CF183900-5539-4543-A5C5-E20088C55B08}" srcId="{8AA20905-3954-474B-A606-562BCA026DC1}" destId="{BE64D6DC-C03A-41A1-B470-397EE5B08ABE}" srcOrd="6" destOrd="0" parTransId="{14DA76BF-3204-4CCB-8160-7B172BE2E441}" sibTransId="{E4A3FF53-927E-4B10-8E72-C2E9677CBD88}"/>
    <dgm:cxn modelId="{53572408-DF7A-AE42-9FE1-27C43399BBBE}" type="presOf" srcId="{6F6538BF-3EB4-7244-825A-E0D2B288A36C}" destId="{6732BF61-9EA0-4949-9E23-0503DA8747FE}" srcOrd="0" destOrd="0" presId="urn:microsoft.com/office/officeart/2016/7/layout/LinearBlockProcessNumbered"/>
    <dgm:cxn modelId="{4B7B870A-6887-4EBC-9239-0B2910D0068A}" type="presOf" srcId="{B33E8706-BB04-4BA5-9427-6F55D6A94BBB}" destId="{E0611887-E577-463C-8D9A-0BDE086134CE}" srcOrd="1" destOrd="0" presId="urn:microsoft.com/office/officeart/2016/7/layout/LinearBlockProcessNumbered"/>
    <dgm:cxn modelId="{6FD7CE0C-32C6-4F2D-A1E0-24327F5F80D9}" type="presOf" srcId="{1B989C40-8D07-4249-B72A-8AC3AC492500}" destId="{674A1656-F5C0-4FCA-BC0D-6747A21713E7}" srcOrd="0" destOrd="0" presId="urn:microsoft.com/office/officeart/2016/7/layout/LinearBlockProcessNumbered"/>
    <dgm:cxn modelId="{351B0215-F0FC-EF48-BD8D-891CE494A736}" srcId="{8AA20905-3954-474B-A606-562BCA026DC1}" destId="{9E20EA26-B3CB-E34A-9AA1-9F5F8DF21BB5}" srcOrd="1" destOrd="0" parTransId="{4CE3291B-5736-B142-A35E-B14074C61F69}" sibTransId="{6F6538BF-3EB4-7244-825A-E0D2B288A36C}"/>
    <dgm:cxn modelId="{8C4DFC19-C92E-4F92-83A1-B8B913EF0452}" srcId="{8AA20905-3954-474B-A606-562BCA026DC1}" destId="{FE751E89-B94F-4B0B-98D1-D1EEF74A3287}" srcOrd="4" destOrd="0" parTransId="{B7E32C64-8F1E-44AE-9D2B-7097E79DB603}" sibTransId="{A5E3CD8A-3695-4896-810C-D2D89A1478EC}"/>
    <dgm:cxn modelId="{37601F1A-D8E1-4205-A287-633E2A04C1B7}" type="presOf" srcId="{A5E3CD8A-3695-4896-810C-D2D89A1478EC}" destId="{844C2079-9E93-4B8A-A6B9-0A0F7820B882}" srcOrd="0" destOrd="0" presId="urn:microsoft.com/office/officeart/2016/7/layout/LinearBlockProcessNumbered"/>
    <dgm:cxn modelId="{65AFC821-6498-4AA5-996B-F46A317CCE31}" type="presOf" srcId="{BE64D6DC-C03A-41A1-B470-397EE5B08ABE}" destId="{C8E48E21-0AF4-4670-B022-767B4E72B4AB}" srcOrd="1" destOrd="0" presId="urn:microsoft.com/office/officeart/2016/7/layout/LinearBlockProcessNumbered"/>
    <dgm:cxn modelId="{40FF952B-3B4D-4E6D-8323-23C177A81D67}" type="presOf" srcId="{66B63823-F86F-44D0-8D34-E3002EC257D0}" destId="{AFF2408A-3BD6-4B1D-882C-549D36405FC0}" srcOrd="1" destOrd="0" presId="urn:microsoft.com/office/officeart/2016/7/layout/LinearBlockProcessNumbered"/>
    <dgm:cxn modelId="{43B61840-F115-4174-96B9-DA0C0E83489E}" type="presOf" srcId="{9EF41CC5-EF3B-4A6D-8229-3F1333EADFB3}" destId="{CAD62F17-E99D-4FEF-B376-961CA4CB20EB}" srcOrd="0" destOrd="0" presId="urn:microsoft.com/office/officeart/2016/7/layout/LinearBlockProcessNumbered"/>
    <dgm:cxn modelId="{84835D42-20AB-CD40-B7AB-B35263C1759E}" type="presOf" srcId="{9E20EA26-B3CB-E34A-9AA1-9F5F8DF21BB5}" destId="{B31E1E1E-7A58-824E-A316-F9924C8D39CD}" srcOrd="0" destOrd="0" presId="urn:microsoft.com/office/officeart/2016/7/layout/LinearBlockProcessNumbered"/>
    <dgm:cxn modelId="{B84EB54C-5F8D-4E9B-8BE6-512541FBC36A}" srcId="{8AA20905-3954-474B-A606-562BCA026DC1}" destId="{B33E8706-BB04-4BA5-9427-6F55D6A94BBB}" srcOrd="2" destOrd="0" parTransId="{0EBD36AD-DBF5-4297-A392-44DDCE1B3B5F}" sibTransId="{91C9C01C-03E5-4818-A5FB-C1E4DBB34B3B}"/>
    <dgm:cxn modelId="{29280853-1A86-48A7-BA30-A3847B3BBF6D}" type="presOf" srcId="{98E6DD7C-B953-4119-9F64-9914E467ECBF}" destId="{E20811D6-E5D4-4C9E-AABF-9E0E1902CA2C}" srcOrd="0" destOrd="0" presId="urn:microsoft.com/office/officeart/2016/7/layout/LinearBlockProcessNumbered"/>
    <dgm:cxn modelId="{9A4D6F64-FF6D-425A-8FA3-E9717790C5A7}" srcId="{8AA20905-3954-474B-A606-562BCA026DC1}" destId="{66B63823-F86F-44D0-8D34-E3002EC257D0}" srcOrd="5" destOrd="0" parTransId="{633FD779-36F0-451D-9512-9A566232EF35}" sibTransId="{1B989C40-8D07-4249-B72A-8AC3AC492500}"/>
    <dgm:cxn modelId="{8C5F8F65-1B36-4492-A6BE-848803887C36}" type="presOf" srcId="{FE751E89-B94F-4B0B-98D1-D1EEF74A3287}" destId="{EE9224A7-96FC-4555-BA32-2A3D6F068998}" srcOrd="1" destOrd="0" presId="urn:microsoft.com/office/officeart/2016/7/layout/LinearBlockProcessNumbered"/>
    <dgm:cxn modelId="{0439566F-A180-439C-8FAE-14E400EF2DCF}" type="presOf" srcId="{8AA20905-3954-474B-A606-562BCA026DC1}" destId="{579698BD-D232-4926-8D7B-29A69B90858B}" srcOrd="0" destOrd="0" presId="urn:microsoft.com/office/officeart/2016/7/layout/LinearBlockProcessNumbered"/>
    <dgm:cxn modelId="{B16FC771-458B-43D5-AB87-A4998065877C}" type="presOf" srcId="{66B63823-F86F-44D0-8D34-E3002EC257D0}" destId="{1CC9F765-166A-455F-900F-A7C85EA2C31F}" srcOrd="0" destOrd="0" presId="urn:microsoft.com/office/officeart/2016/7/layout/LinearBlockProcessNumbered"/>
    <dgm:cxn modelId="{A0D7C075-0965-D944-9A10-40869D10344D}" type="presOf" srcId="{9E20EA26-B3CB-E34A-9AA1-9F5F8DF21BB5}" destId="{BBCC871F-DB01-0641-881F-7D75302E1755}" srcOrd="1" destOrd="0" presId="urn:microsoft.com/office/officeart/2016/7/layout/LinearBlockProcessNumbered"/>
    <dgm:cxn modelId="{60B76995-3B2B-40BF-95CC-04542835B0C7}" type="presOf" srcId="{FE751E89-B94F-4B0B-98D1-D1EEF74A3287}" destId="{74D6051D-6E80-490B-BF67-FB7D012801A2}" srcOrd="0" destOrd="0" presId="urn:microsoft.com/office/officeart/2016/7/layout/LinearBlockProcessNumbered"/>
    <dgm:cxn modelId="{07D44DA2-D4CF-4582-A029-20843D5E0F23}" type="presOf" srcId="{53742231-981F-480A-940F-203EC2F7423F}" destId="{C5BDCA19-B754-421E-A6CC-628F80FC74CB}" srcOrd="1" destOrd="0" presId="urn:microsoft.com/office/officeart/2016/7/layout/LinearBlockProcessNumbered"/>
    <dgm:cxn modelId="{6CC5DDA3-06EA-478A-A604-C2ECFD80EE2C}" type="presOf" srcId="{BE64D6DC-C03A-41A1-B470-397EE5B08ABE}" destId="{B860A746-D71C-4115-B5F1-E589D4C21FE4}" srcOrd="0" destOrd="0" presId="urn:microsoft.com/office/officeart/2016/7/layout/LinearBlockProcessNumbered"/>
    <dgm:cxn modelId="{106600B8-144F-40A4-AA41-6A15E7F0BDCF}" type="presOf" srcId="{E4A3FF53-927E-4B10-8E72-C2E9677CBD88}" destId="{F74375EA-7EE4-423E-89E7-D3AAF964061E}" srcOrd="0" destOrd="0" presId="urn:microsoft.com/office/officeart/2016/7/layout/LinearBlockProcessNumbered"/>
    <dgm:cxn modelId="{E476EEBC-7C9F-4E07-BD58-1044B9769B64}" srcId="{8AA20905-3954-474B-A606-562BCA026DC1}" destId="{9EF41CC5-EF3B-4A6D-8229-3F1333EADFB3}" srcOrd="3" destOrd="0" parTransId="{DAEF1C7D-B0C5-46FA-BED3-8A54E918D3E0}" sibTransId="{98E6DD7C-B953-4119-9F64-9914E467ECBF}"/>
    <dgm:cxn modelId="{FDD130C2-CD74-4EFB-A226-A939177EE674}" type="presOf" srcId="{53742231-981F-480A-940F-203EC2F7423F}" destId="{00AE7F27-0E5D-4AFB-ACD6-B5A19E79EA42}" srcOrd="0" destOrd="0" presId="urn:microsoft.com/office/officeart/2016/7/layout/LinearBlockProcessNumbered"/>
    <dgm:cxn modelId="{F226B1C2-5D99-403A-8240-EAD6BD4D8534}" srcId="{8AA20905-3954-474B-A606-562BCA026DC1}" destId="{53742231-981F-480A-940F-203EC2F7423F}" srcOrd="0" destOrd="0" parTransId="{2FC75195-FBA1-43DE-85DD-40B4B3A2F1F3}" sibTransId="{EF449C32-A7AE-4099-9E9B-9E2F736A89CE}"/>
    <dgm:cxn modelId="{A5F800D5-D664-425C-922B-B020090025B5}" type="presOf" srcId="{91C9C01C-03E5-4818-A5FB-C1E4DBB34B3B}" destId="{15ECDFEC-D70F-46DC-ABAE-1F7C52A236E5}" srcOrd="0" destOrd="0" presId="urn:microsoft.com/office/officeart/2016/7/layout/LinearBlockProcessNumbered"/>
    <dgm:cxn modelId="{7D7B6CF4-1A1D-4E61-B5FE-C95185EF2648}" type="presOf" srcId="{9EF41CC5-EF3B-4A6D-8229-3F1333EADFB3}" destId="{67D48337-9200-42EF-A956-8FC92E9B78D2}" srcOrd="1" destOrd="0" presId="urn:microsoft.com/office/officeart/2016/7/layout/LinearBlockProcessNumbered"/>
    <dgm:cxn modelId="{B9FDDAF6-ABE3-43D5-A54F-4A0002D3FD47}" type="presOf" srcId="{EF449C32-A7AE-4099-9E9B-9E2F736A89CE}" destId="{975C752B-C37A-4BA6-A3AE-2202A141404A}" srcOrd="0" destOrd="0" presId="urn:microsoft.com/office/officeart/2016/7/layout/LinearBlockProcessNumbered"/>
    <dgm:cxn modelId="{137CB3FC-AB85-4F52-92C6-A46542941D34}" type="presOf" srcId="{B33E8706-BB04-4BA5-9427-6F55D6A94BBB}" destId="{4D499E30-FC23-4F17-9AAE-52B62C7165AA}" srcOrd="0" destOrd="0" presId="urn:microsoft.com/office/officeart/2016/7/layout/LinearBlockProcessNumbered"/>
    <dgm:cxn modelId="{2A71550B-14EE-4B95-A40C-E132F64E84DB}" type="presParOf" srcId="{579698BD-D232-4926-8D7B-29A69B90858B}" destId="{0864151C-845B-4A50-9755-7EE613694D81}" srcOrd="0" destOrd="0" presId="urn:microsoft.com/office/officeart/2016/7/layout/LinearBlockProcessNumbered"/>
    <dgm:cxn modelId="{819F34FD-11F2-459D-B90D-FA1539737ADA}" type="presParOf" srcId="{0864151C-845B-4A50-9755-7EE613694D81}" destId="{00AE7F27-0E5D-4AFB-ACD6-B5A19E79EA42}" srcOrd="0" destOrd="0" presId="urn:microsoft.com/office/officeart/2016/7/layout/LinearBlockProcessNumbered"/>
    <dgm:cxn modelId="{FAA4A22E-63A9-40D7-AF37-15573F3C350A}" type="presParOf" srcId="{0864151C-845B-4A50-9755-7EE613694D81}" destId="{975C752B-C37A-4BA6-A3AE-2202A141404A}" srcOrd="1" destOrd="0" presId="urn:microsoft.com/office/officeart/2016/7/layout/LinearBlockProcessNumbered"/>
    <dgm:cxn modelId="{ABA4B620-C848-4944-B91E-2E492EED893C}" type="presParOf" srcId="{0864151C-845B-4A50-9755-7EE613694D81}" destId="{C5BDCA19-B754-421E-A6CC-628F80FC74CB}" srcOrd="2" destOrd="0" presId="urn:microsoft.com/office/officeart/2016/7/layout/LinearBlockProcessNumbered"/>
    <dgm:cxn modelId="{981D06A1-F8EB-4C14-9C2A-EA505D9C81FA}" type="presParOf" srcId="{579698BD-D232-4926-8D7B-29A69B90858B}" destId="{3E36C1DA-E751-469B-91D5-B7ADF3790DAB}" srcOrd="1" destOrd="0" presId="urn:microsoft.com/office/officeart/2016/7/layout/LinearBlockProcessNumbered"/>
    <dgm:cxn modelId="{B33E4DED-FFCA-8B49-A0BA-A62D310D3546}" type="presParOf" srcId="{579698BD-D232-4926-8D7B-29A69B90858B}" destId="{C439CA78-074B-2440-9189-A995D4CEE787}" srcOrd="2" destOrd="0" presId="urn:microsoft.com/office/officeart/2016/7/layout/LinearBlockProcessNumbered"/>
    <dgm:cxn modelId="{FAD3751E-2FA4-6840-A51E-8CA9BFBDC90A}" type="presParOf" srcId="{C439CA78-074B-2440-9189-A995D4CEE787}" destId="{B31E1E1E-7A58-824E-A316-F9924C8D39CD}" srcOrd="0" destOrd="0" presId="urn:microsoft.com/office/officeart/2016/7/layout/LinearBlockProcessNumbered"/>
    <dgm:cxn modelId="{09CA61BE-249B-7D45-B7FC-2C623168CBEF}" type="presParOf" srcId="{C439CA78-074B-2440-9189-A995D4CEE787}" destId="{6732BF61-9EA0-4949-9E23-0503DA8747FE}" srcOrd="1" destOrd="0" presId="urn:microsoft.com/office/officeart/2016/7/layout/LinearBlockProcessNumbered"/>
    <dgm:cxn modelId="{B85948BC-967D-E44B-9EEF-C0A73B06C79C}" type="presParOf" srcId="{C439CA78-074B-2440-9189-A995D4CEE787}" destId="{BBCC871F-DB01-0641-881F-7D75302E1755}" srcOrd="2" destOrd="0" presId="urn:microsoft.com/office/officeart/2016/7/layout/LinearBlockProcessNumbered"/>
    <dgm:cxn modelId="{B7C8CD3C-BCBA-6F49-8D50-1D6348B3FAAD}" type="presParOf" srcId="{579698BD-D232-4926-8D7B-29A69B90858B}" destId="{39824FF5-BD3A-6E46-9BDA-E7E8056769D8}" srcOrd="3" destOrd="0" presId="urn:microsoft.com/office/officeart/2016/7/layout/LinearBlockProcessNumbered"/>
    <dgm:cxn modelId="{2E163E5B-4A3F-47C4-898D-65894A290652}" type="presParOf" srcId="{579698BD-D232-4926-8D7B-29A69B90858B}" destId="{8AFD7322-AF79-4123-BC13-8034D88E9D04}" srcOrd="4" destOrd="0" presId="urn:microsoft.com/office/officeart/2016/7/layout/LinearBlockProcessNumbered"/>
    <dgm:cxn modelId="{94362BE8-F94F-4443-BD33-6065CB794FEA}" type="presParOf" srcId="{8AFD7322-AF79-4123-BC13-8034D88E9D04}" destId="{4D499E30-FC23-4F17-9AAE-52B62C7165AA}" srcOrd="0" destOrd="0" presId="urn:microsoft.com/office/officeart/2016/7/layout/LinearBlockProcessNumbered"/>
    <dgm:cxn modelId="{DF17DCD4-DE2D-4A65-9BDC-97AD3EF05713}" type="presParOf" srcId="{8AFD7322-AF79-4123-BC13-8034D88E9D04}" destId="{15ECDFEC-D70F-46DC-ABAE-1F7C52A236E5}" srcOrd="1" destOrd="0" presId="urn:microsoft.com/office/officeart/2016/7/layout/LinearBlockProcessNumbered"/>
    <dgm:cxn modelId="{5E0058CC-5C79-4907-8032-83DA57EDE9A4}" type="presParOf" srcId="{8AFD7322-AF79-4123-BC13-8034D88E9D04}" destId="{E0611887-E577-463C-8D9A-0BDE086134CE}" srcOrd="2" destOrd="0" presId="urn:microsoft.com/office/officeart/2016/7/layout/LinearBlockProcessNumbered"/>
    <dgm:cxn modelId="{13C86817-1AB9-41A0-A862-9B6037B784D4}" type="presParOf" srcId="{579698BD-D232-4926-8D7B-29A69B90858B}" destId="{C6B4F089-4174-4203-8695-FB5E9B9B243C}" srcOrd="5" destOrd="0" presId="urn:microsoft.com/office/officeart/2016/7/layout/LinearBlockProcessNumbered"/>
    <dgm:cxn modelId="{D7BB022A-2504-497B-9672-D97F4CB95B15}" type="presParOf" srcId="{579698BD-D232-4926-8D7B-29A69B90858B}" destId="{19974A3A-09A4-40DE-BB0F-D9AED1ACB06E}" srcOrd="6" destOrd="0" presId="urn:microsoft.com/office/officeart/2016/7/layout/LinearBlockProcessNumbered"/>
    <dgm:cxn modelId="{A085F843-0169-43CB-B042-74EAB6E1674B}" type="presParOf" srcId="{19974A3A-09A4-40DE-BB0F-D9AED1ACB06E}" destId="{CAD62F17-E99D-4FEF-B376-961CA4CB20EB}" srcOrd="0" destOrd="0" presId="urn:microsoft.com/office/officeart/2016/7/layout/LinearBlockProcessNumbered"/>
    <dgm:cxn modelId="{A179DBCD-25F3-44B6-BAA7-26EBC7B29448}" type="presParOf" srcId="{19974A3A-09A4-40DE-BB0F-D9AED1ACB06E}" destId="{E20811D6-E5D4-4C9E-AABF-9E0E1902CA2C}" srcOrd="1" destOrd="0" presId="urn:microsoft.com/office/officeart/2016/7/layout/LinearBlockProcessNumbered"/>
    <dgm:cxn modelId="{7429BDE6-E17F-4E08-960D-D62B256C81F6}" type="presParOf" srcId="{19974A3A-09A4-40DE-BB0F-D9AED1ACB06E}" destId="{67D48337-9200-42EF-A956-8FC92E9B78D2}" srcOrd="2" destOrd="0" presId="urn:microsoft.com/office/officeart/2016/7/layout/LinearBlockProcessNumbered"/>
    <dgm:cxn modelId="{C0C91781-DA84-4682-9C2F-94B2681FCA30}" type="presParOf" srcId="{579698BD-D232-4926-8D7B-29A69B90858B}" destId="{A4010C85-1EBF-4F0D-8E3A-50ECC9A57ADD}" srcOrd="7" destOrd="0" presId="urn:microsoft.com/office/officeart/2016/7/layout/LinearBlockProcessNumbered"/>
    <dgm:cxn modelId="{CB012F64-6613-4DE0-A82D-DE25B09E401A}" type="presParOf" srcId="{579698BD-D232-4926-8D7B-29A69B90858B}" destId="{4F21EF99-B315-4EFD-A6ED-AE685B55248F}" srcOrd="8" destOrd="0" presId="urn:microsoft.com/office/officeart/2016/7/layout/LinearBlockProcessNumbered"/>
    <dgm:cxn modelId="{03A460CE-1A9F-4C86-97D4-2A3CF0F09986}" type="presParOf" srcId="{4F21EF99-B315-4EFD-A6ED-AE685B55248F}" destId="{74D6051D-6E80-490B-BF67-FB7D012801A2}" srcOrd="0" destOrd="0" presId="urn:microsoft.com/office/officeart/2016/7/layout/LinearBlockProcessNumbered"/>
    <dgm:cxn modelId="{CC96D47B-BC3D-4E18-9269-E1AD65F089A9}" type="presParOf" srcId="{4F21EF99-B315-4EFD-A6ED-AE685B55248F}" destId="{844C2079-9E93-4B8A-A6B9-0A0F7820B882}" srcOrd="1" destOrd="0" presId="urn:microsoft.com/office/officeart/2016/7/layout/LinearBlockProcessNumbered"/>
    <dgm:cxn modelId="{497A54FF-047E-426D-A64F-7DBFF418E849}" type="presParOf" srcId="{4F21EF99-B315-4EFD-A6ED-AE685B55248F}" destId="{EE9224A7-96FC-4555-BA32-2A3D6F068998}" srcOrd="2" destOrd="0" presId="urn:microsoft.com/office/officeart/2016/7/layout/LinearBlockProcessNumbered"/>
    <dgm:cxn modelId="{029C97B9-A4D1-4D67-9EBB-C354D9836999}" type="presParOf" srcId="{579698BD-D232-4926-8D7B-29A69B90858B}" destId="{2D8A5B27-A5CC-46E0-BE15-FCF9738A46EC}" srcOrd="9" destOrd="0" presId="urn:microsoft.com/office/officeart/2016/7/layout/LinearBlockProcessNumbered"/>
    <dgm:cxn modelId="{FB7B16AB-08D0-4CDE-B467-0F8BB093EDE3}" type="presParOf" srcId="{579698BD-D232-4926-8D7B-29A69B90858B}" destId="{A20906AB-3507-47DB-B34B-3DB3C082129B}" srcOrd="10" destOrd="0" presId="urn:microsoft.com/office/officeart/2016/7/layout/LinearBlockProcessNumbered"/>
    <dgm:cxn modelId="{439A2CB2-4481-41B0-B7B9-E4840132193F}" type="presParOf" srcId="{A20906AB-3507-47DB-B34B-3DB3C082129B}" destId="{1CC9F765-166A-455F-900F-A7C85EA2C31F}" srcOrd="0" destOrd="0" presId="urn:microsoft.com/office/officeart/2016/7/layout/LinearBlockProcessNumbered"/>
    <dgm:cxn modelId="{26C1BA26-4569-41BF-B1B1-2477ED2B26F5}" type="presParOf" srcId="{A20906AB-3507-47DB-B34B-3DB3C082129B}" destId="{674A1656-F5C0-4FCA-BC0D-6747A21713E7}" srcOrd="1" destOrd="0" presId="urn:microsoft.com/office/officeart/2016/7/layout/LinearBlockProcessNumbered"/>
    <dgm:cxn modelId="{E5F81444-714A-436D-BD97-8B181189A824}" type="presParOf" srcId="{A20906AB-3507-47DB-B34B-3DB3C082129B}" destId="{AFF2408A-3BD6-4B1D-882C-549D36405FC0}" srcOrd="2" destOrd="0" presId="urn:microsoft.com/office/officeart/2016/7/layout/LinearBlockProcessNumbered"/>
    <dgm:cxn modelId="{DF4B6742-01AD-42BB-8973-C3474AA5F9EE}" type="presParOf" srcId="{579698BD-D232-4926-8D7B-29A69B90858B}" destId="{E5BA89C1-DA79-4E0E-B096-4FD1F6B117A1}" srcOrd="11" destOrd="0" presId="urn:microsoft.com/office/officeart/2016/7/layout/LinearBlockProcessNumbered"/>
    <dgm:cxn modelId="{02108D12-4E28-4E9A-BB14-89F905C1E837}" type="presParOf" srcId="{579698BD-D232-4926-8D7B-29A69B90858B}" destId="{B359FD89-ADD8-4339-9062-BDCC0A510A60}" srcOrd="12" destOrd="0" presId="urn:microsoft.com/office/officeart/2016/7/layout/LinearBlockProcessNumbered"/>
    <dgm:cxn modelId="{7DC52951-AE2A-4932-9E6F-10875587C11A}" type="presParOf" srcId="{B359FD89-ADD8-4339-9062-BDCC0A510A60}" destId="{B860A746-D71C-4115-B5F1-E589D4C21FE4}" srcOrd="0" destOrd="0" presId="urn:microsoft.com/office/officeart/2016/7/layout/LinearBlockProcessNumbered"/>
    <dgm:cxn modelId="{DEB2BC3C-E60E-49B0-8109-C3CE3AF1388A}" type="presParOf" srcId="{B359FD89-ADD8-4339-9062-BDCC0A510A60}" destId="{F74375EA-7EE4-423E-89E7-D3AAF964061E}" srcOrd="1" destOrd="0" presId="urn:microsoft.com/office/officeart/2016/7/layout/LinearBlockProcessNumbered"/>
    <dgm:cxn modelId="{2E6EF89C-A477-466A-9744-084DB9DDE94E}" type="presParOf" srcId="{B359FD89-ADD8-4339-9062-BDCC0A510A60}" destId="{C8E48E21-0AF4-4670-B022-767B4E72B4AB}"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AE7F27-0E5D-4AFB-ACD6-B5A19E79EA42}">
      <dsp:nvSpPr>
        <dsp:cNvPr id="0" name=""/>
        <dsp:cNvSpPr/>
      </dsp:nvSpPr>
      <dsp:spPr>
        <a:xfrm>
          <a:off x="5851" y="992374"/>
          <a:ext cx="1441668" cy="1730001"/>
        </a:xfrm>
        <a:prstGeom prst="rect">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405" tIns="0" rIns="142405" bIns="330200" numCol="1" spcCol="1270" anchor="t" anchorCtr="0">
          <a:noAutofit/>
        </a:bodyPr>
        <a:lstStyle/>
        <a:p>
          <a:pPr marL="0" lvl="0" indent="0" algn="l" defTabSz="488950">
            <a:lnSpc>
              <a:spcPct val="90000"/>
            </a:lnSpc>
            <a:spcBef>
              <a:spcPct val="0"/>
            </a:spcBef>
            <a:spcAft>
              <a:spcPct val="35000"/>
            </a:spcAft>
            <a:buNone/>
            <a:defRPr cap="all"/>
          </a:pPr>
          <a:r>
            <a:rPr lang="en-US" sz="1100" kern="1200" dirty="0">
              <a:latin typeface="Times New Roman" panose="02020603050405020304" pitchFamily="18" charset="0"/>
              <a:cs typeface="Times New Roman" panose="02020603050405020304" pitchFamily="18" charset="0"/>
            </a:rPr>
            <a:t>Project overview</a:t>
          </a:r>
        </a:p>
      </dsp:txBody>
      <dsp:txXfrm>
        <a:off x="5851" y="1684374"/>
        <a:ext cx="1441668" cy="1038000"/>
      </dsp:txXfrm>
    </dsp:sp>
    <dsp:sp modelId="{975C752B-C37A-4BA6-A3AE-2202A141404A}">
      <dsp:nvSpPr>
        <dsp:cNvPr id="0" name=""/>
        <dsp:cNvSpPr/>
      </dsp:nvSpPr>
      <dsp:spPr>
        <a:xfrm>
          <a:off x="5851" y="992374"/>
          <a:ext cx="1441668" cy="6920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42405" tIns="165100" rIns="142405" bIns="165100" numCol="1" spcCol="1270" anchor="ctr" anchorCtr="0">
          <a:noAutofit/>
        </a:bodyPr>
        <a:lstStyle/>
        <a:p>
          <a:pPr marL="0" lvl="0" indent="0" algn="l" defTabSz="1155700">
            <a:lnSpc>
              <a:spcPct val="90000"/>
            </a:lnSpc>
            <a:spcBef>
              <a:spcPct val="0"/>
            </a:spcBef>
            <a:spcAft>
              <a:spcPct val="35000"/>
            </a:spcAft>
            <a:buNone/>
          </a:pPr>
          <a:r>
            <a:rPr lang="en-US" sz="2600" kern="1200">
              <a:latin typeface="Times New Roman" panose="02020603050405020304" pitchFamily="18" charset="0"/>
              <a:cs typeface="Times New Roman" panose="02020603050405020304" pitchFamily="18" charset="0"/>
            </a:rPr>
            <a:t>01</a:t>
          </a:r>
        </a:p>
      </dsp:txBody>
      <dsp:txXfrm>
        <a:off x="5851" y="992374"/>
        <a:ext cx="1441668" cy="692000"/>
      </dsp:txXfrm>
    </dsp:sp>
    <dsp:sp modelId="{B31E1E1E-7A58-824E-A316-F9924C8D39CD}">
      <dsp:nvSpPr>
        <dsp:cNvPr id="0" name=""/>
        <dsp:cNvSpPr/>
      </dsp:nvSpPr>
      <dsp:spPr>
        <a:xfrm>
          <a:off x="1562852" y="992374"/>
          <a:ext cx="1441668" cy="1730001"/>
        </a:xfrm>
        <a:prstGeom prst="rect">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405" tIns="0" rIns="142405" bIns="330200" numCol="1" spcCol="1270" anchor="t" anchorCtr="0">
          <a:noAutofit/>
        </a:bodyPr>
        <a:lstStyle/>
        <a:p>
          <a:pPr marL="0" lvl="0" indent="0" algn="l" defTabSz="488950">
            <a:lnSpc>
              <a:spcPct val="90000"/>
            </a:lnSpc>
            <a:spcBef>
              <a:spcPct val="0"/>
            </a:spcBef>
            <a:spcAft>
              <a:spcPct val="35000"/>
            </a:spcAft>
            <a:buNone/>
            <a:defRPr cap="all"/>
          </a:pPr>
          <a:r>
            <a:rPr lang="en-US" sz="1100" kern="1200" dirty="0">
              <a:latin typeface="Times New Roman" panose="02020603050405020304" pitchFamily="18" charset="0"/>
              <a:cs typeface="Times New Roman" panose="02020603050405020304" pitchFamily="18" charset="0"/>
            </a:rPr>
            <a:t>DATA overview</a:t>
          </a:r>
        </a:p>
      </dsp:txBody>
      <dsp:txXfrm>
        <a:off x="1562852" y="1684374"/>
        <a:ext cx="1441668" cy="1038000"/>
      </dsp:txXfrm>
    </dsp:sp>
    <dsp:sp modelId="{6732BF61-9EA0-4949-9E23-0503DA8747FE}">
      <dsp:nvSpPr>
        <dsp:cNvPr id="0" name=""/>
        <dsp:cNvSpPr/>
      </dsp:nvSpPr>
      <dsp:spPr>
        <a:xfrm>
          <a:off x="1562852" y="992374"/>
          <a:ext cx="1441668" cy="6920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42405" tIns="165100" rIns="142405" bIns="165100" numCol="1" spcCol="1270" anchor="ctr" anchorCtr="0">
          <a:noAutofit/>
        </a:bodyPr>
        <a:lstStyle/>
        <a:p>
          <a:pPr marL="0" lvl="0" indent="0" algn="l" defTabSz="1155700">
            <a:lnSpc>
              <a:spcPct val="90000"/>
            </a:lnSpc>
            <a:spcBef>
              <a:spcPct val="0"/>
            </a:spcBef>
            <a:spcAft>
              <a:spcPct val="35000"/>
            </a:spcAft>
            <a:buNone/>
          </a:pPr>
          <a:r>
            <a:rPr lang="en-US" sz="2600" kern="1200"/>
            <a:t>02</a:t>
          </a:r>
        </a:p>
      </dsp:txBody>
      <dsp:txXfrm>
        <a:off x="1562852" y="992374"/>
        <a:ext cx="1441668" cy="692000"/>
      </dsp:txXfrm>
    </dsp:sp>
    <dsp:sp modelId="{4D499E30-FC23-4F17-9AAE-52B62C7165AA}">
      <dsp:nvSpPr>
        <dsp:cNvPr id="0" name=""/>
        <dsp:cNvSpPr/>
      </dsp:nvSpPr>
      <dsp:spPr>
        <a:xfrm>
          <a:off x="3119853" y="992374"/>
          <a:ext cx="1441668" cy="1730001"/>
        </a:xfrm>
        <a:prstGeom prst="rect">
          <a:avLst/>
        </a:prstGeom>
        <a:solidFill>
          <a:schemeClr val="accent4">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405" tIns="0" rIns="142405" bIns="330200" numCol="1" spcCol="1270" anchor="t" anchorCtr="0">
          <a:noAutofit/>
        </a:bodyPr>
        <a:lstStyle/>
        <a:p>
          <a:pPr marL="0" lvl="0" indent="0" algn="l" defTabSz="488950">
            <a:lnSpc>
              <a:spcPct val="90000"/>
            </a:lnSpc>
            <a:spcBef>
              <a:spcPct val="0"/>
            </a:spcBef>
            <a:spcAft>
              <a:spcPct val="35000"/>
            </a:spcAft>
            <a:buNone/>
            <a:defRPr cap="all"/>
          </a:pPr>
          <a:r>
            <a:rPr lang="en-US" sz="1100" kern="1200" dirty="0">
              <a:latin typeface="Times New Roman" panose="02020603050405020304" pitchFamily="18" charset="0"/>
              <a:cs typeface="Times New Roman" panose="02020603050405020304" pitchFamily="18" charset="0"/>
            </a:rPr>
            <a:t>Problem statement</a:t>
          </a:r>
        </a:p>
      </dsp:txBody>
      <dsp:txXfrm>
        <a:off x="3119853" y="1684374"/>
        <a:ext cx="1441668" cy="1038000"/>
      </dsp:txXfrm>
    </dsp:sp>
    <dsp:sp modelId="{15ECDFEC-D70F-46DC-ABAE-1F7C52A236E5}">
      <dsp:nvSpPr>
        <dsp:cNvPr id="0" name=""/>
        <dsp:cNvSpPr/>
      </dsp:nvSpPr>
      <dsp:spPr>
        <a:xfrm>
          <a:off x="3119853" y="992374"/>
          <a:ext cx="1441668" cy="6920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42405" tIns="165100" rIns="142405" bIns="165100" numCol="1" spcCol="1270" anchor="ctr" anchorCtr="0">
          <a:noAutofit/>
        </a:bodyPr>
        <a:lstStyle/>
        <a:p>
          <a:pPr marL="0" lvl="0" indent="0" algn="l" defTabSz="1155700">
            <a:lnSpc>
              <a:spcPct val="90000"/>
            </a:lnSpc>
            <a:spcBef>
              <a:spcPct val="0"/>
            </a:spcBef>
            <a:spcAft>
              <a:spcPct val="35000"/>
            </a:spcAft>
            <a:buNone/>
          </a:pPr>
          <a:r>
            <a:rPr lang="en-US" sz="2600" kern="1200"/>
            <a:t>03</a:t>
          </a:r>
          <a:endParaRPr lang="en-US" sz="2600" kern="1200" dirty="0"/>
        </a:p>
      </dsp:txBody>
      <dsp:txXfrm>
        <a:off x="3119853" y="992374"/>
        <a:ext cx="1441668" cy="692000"/>
      </dsp:txXfrm>
    </dsp:sp>
    <dsp:sp modelId="{CAD62F17-E99D-4FEF-B376-961CA4CB20EB}">
      <dsp:nvSpPr>
        <dsp:cNvPr id="0" name=""/>
        <dsp:cNvSpPr/>
      </dsp:nvSpPr>
      <dsp:spPr>
        <a:xfrm>
          <a:off x="4685072" y="992374"/>
          <a:ext cx="1441668" cy="1730001"/>
        </a:xfrm>
        <a:prstGeom prst="rect">
          <a:avLst/>
        </a:prstGeom>
        <a:solidFill>
          <a:schemeClr val="accent5">
            <a:hueOff val="0"/>
            <a:satOff val="0"/>
            <a:lumOff val="0"/>
            <a:alphaOff val="0"/>
          </a:schemeClr>
        </a:solidFill>
        <a:ln w="15875"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405" tIns="0" rIns="142405" bIns="330200" numCol="1" spcCol="1270" anchor="t" anchorCtr="0">
          <a:noAutofit/>
        </a:bodyPr>
        <a:lstStyle/>
        <a:p>
          <a:pPr marL="0" lvl="0" indent="0" algn="l" defTabSz="488950">
            <a:lnSpc>
              <a:spcPct val="90000"/>
            </a:lnSpc>
            <a:spcBef>
              <a:spcPct val="0"/>
            </a:spcBef>
            <a:spcAft>
              <a:spcPct val="35000"/>
            </a:spcAft>
            <a:buNone/>
            <a:defRPr cap="all"/>
          </a:pPr>
          <a:r>
            <a:rPr lang="en-US" sz="1100" kern="1200" dirty="0">
              <a:latin typeface="Times New Roman" panose="02020603050405020304" pitchFamily="18" charset="0"/>
              <a:cs typeface="Times New Roman" panose="02020603050405020304" pitchFamily="18" charset="0"/>
            </a:rPr>
            <a:t>Exploratory data analysis</a:t>
          </a:r>
        </a:p>
      </dsp:txBody>
      <dsp:txXfrm>
        <a:off x="4685072" y="1684374"/>
        <a:ext cx="1441668" cy="1038000"/>
      </dsp:txXfrm>
    </dsp:sp>
    <dsp:sp modelId="{E20811D6-E5D4-4C9E-AABF-9E0E1902CA2C}">
      <dsp:nvSpPr>
        <dsp:cNvPr id="0" name=""/>
        <dsp:cNvSpPr/>
      </dsp:nvSpPr>
      <dsp:spPr>
        <a:xfrm>
          <a:off x="4676855" y="992374"/>
          <a:ext cx="1441668" cy="6920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42405" tIns="165100" rIns="142405" bIns="165100" numCol="1" spcCol="1270" anchor="ctr" anchorCtr="0">
          <a:noAutofit/>
        </a:bodyPr>
        <a:lstStyle/>
        <a:p>
          <a:pPr marL="0" lvl="0" indent="0" algn="l" defTabSz="1155700">
            <a:lnSpc>
              <a:spcPct val="90000"/>
            </a:lnSpc>
            <a:spcBef>
              <a:spcPct val="0"/>
            </a:spcBef>
            <a:spcAft>
              <a:spcPct val="35000"/>
            </a:spcAft>
            <a:buNone/>
          </a:pPr>
          <a:r>
            <a:rPr lang="en-US" sz="2600" kern="1200">
              <a:latin typeface="Times New Roman" panose="02020603050405020304" pitchFamily="18" charset="0"/>
              <a:cs typeface="Times New Roman" panose="02020603050405020304" pitchFamily="18" charset="0"/>
            </a:rPr>
            <a:t>04</a:t>
          </a:r>
        </a:p>
      </dsp:txBody>
      <dsp:txXfrm>
        <a:off x="4676855" y="992374"/>
        <a:ext cx="1441668" cy="692000"/>
      </dsp:txXfrm>
    </dsp:sp>
    <dsp:sp modelId="{74D6051D-6E80-490B-BF67-FB7D012801A2}">
      <dsp:nvSpPr>
        <dsp:cNvPr id="0" name=""/>
        <dsp:cNvSpPr/>
      </dsp:nvSpPr>
      <dsp:spPr>
        <a:xfrm>
          <a:off x="6233856" y="992374"/>
          <a:ext cx="1441668" cy="1730001"/>
        </a:xfrm>
        <a:prstGeom prst="rect">
          <a:avLst/>
        </a:prstGeom>
        <a:solidFill>
          <a:schemeClr val="accent6">
            <a:hueOff val="0"/>
            <a:satOff val="0"/>
            <a:lumOff val="0"/>
            <a:alphaOff val="0"/>
          </a:schemeClr>
        </a:solidFill>
        <a:ln w="1587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405" tIns="0" rIns="142405" bIns="330200" numCol="1" spcCol="1270" anchor="t" anchorCtr="0">
          <a:noAutofit/>
        </a:bodyPr>
        <a:lstStyle/>
        <a:p>
          <a:pPr marL="0" lvl="0" indent="0" algn="l" defTabSz="488950">
            <a:lnSpc>
              <a:spcPct val="90000"/>
            </a:lnSpc>
            <a:spcBef>
              <a:spcPct val="0"/>
            </a:spcBef>
            <a:spcAft>
              <a:spcPct val="35000"/>
            </a:spcAft>
            <a:buNone/>
            <a:defRPr cap="all"/>
          </a:pPr>
          <a:r>
            <a:rPr lang="en-US" sz="1100" kern="1200" dirty="0">
              <a:latin typeface="Times New Roman" panose="02020603050405020304" pitchFamily="18" charset="0"/>
              <a:cs typeface="Times New Roman" panose="02020603050405020304" pitchFamily="18" charset="0"/>
            </a:rPr>
            <a:t>Machine learning techniques</a:t>
          </a:r>
        </a:p>
      </dsp:txBody>
      <dsp:txXfrm>
        <a:off x="6233856" y="1684374"/>
        <a:ext cx="1441668" cy="1038000"/>
      </dsp:txXfrm>
    </dsp:sp>
    <dsp:sp modelId="{844C2079-9E93-4B8A-A6B9-0A0F7820B882}">
      <dsp:nvSpPr>
        <dsp:cNvPr id="0" name=""/>
        <dsp:cNvSpPr/>
      </dsp:nvSpPr>
      <dsp:spPr>
        <a:xfrm>
          <a:off x="6233856" y="992374"/>
          <a:ext cx="1441668" cy="6920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42405" tIns="165100" rIns="142405" bIns="165100" numCol="1" spcCol="1270" anchor="ctr" anchorCtr="0">
          <a:noAutofit/>
        </a:bodyPr>
        <a:lstStyle/>
        <a:p>
          <a:pPr marL="0" lvl="0" indent="0" algn="l" defTabSz="1155700">
            <a:lnSpc>
              <a:spcPct val="90000"/>
            </a:lnSpc>
            <a:spcBef>
              <a:spcPct val="0"/>
            </a:spcBef>
            <a:spcAft>
              <a:spcPct val="35000"/>
            </a:spcAft>
            <a:buNone/>
          </a:pPr>
          <a:r>
            <a:rPr lang="en-US" sz="2600" kern="1200">
              <a:latin typeface="Times New Roman" panose="02020603050405020304" pitchFamily="18" charset="0"/>
              <a:cs typeface="Times New Roman" panose="02020603050405020304" pitchFamily="18" charset="0"/>
            </a:rPr>
            <a:t>05</a:t>
          </a:r>
        </a:p>
      </dsp:txBody>
      <dsp:txXfrm>
        <a:off x="6233856" y="992374"/>
        <a:ext cx="1441668" cy="692000"/>
      </dsp:txXfrm>
    </dsp:sp>
    <dsp:sp modelId="{1CC9F765-166A-455F-900F-A7C85EA2C31F}">
      <dsp:nvSpPr>
        <dsp:cNvPr id="0" name=""/>
        <dsp:cNvSpPr/>
      </dsp:nvSpPr>
      <dsp:spPr>
        <a:xfrm>
          <a:off x="7790858" y="992374"/>
          <a:ext cx="1441668" cy="1730001"/>
        </a:xfrm>
        <a:prstGeom prst="rect">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405" tIns="0" rIns="142405" bIns="330200" numCol="1" spcCol="1270" anchor="t" anchorCtr="0">
          <a:noAutofit/>
        </a:bodyPr>
        <a:lstStyle/>
        <a:p>
          <a:pPr marL="0" lvl="0" indent="0" algn="l" defTabSz="488950">
            <a:lnSpc>
              <a:spcPct val="90000"/>
            </a:lnSpc>
            <a:spcBef>
              <a:spcPct val="0"/>
            </a:spcBef>
            <a:spcAft>
              <a:spcPct val="35000"/>
            </a:spcAft>
            <a:buNone/>
            <a:defRPr cap="all"/>
          </a:pPr>
          <a:r>
            <a:rPr lang="en-US" sz="1100" kern="1200" dirty="0">
              <a:latin typeface="Times New Roman" panose="02020603050405020304" pitchFamily="18" charset="0"/>
              <a:cs typeface="Times New Roman" panose="02020603050405020304" pitchFamily="18" charset="0"/>
            </a:rPr>
            <a:t>Analysis and Findings</a:t>
          </a:r>
        </a:p>
      </dsp:txBody>
      <dsp:txXfrm>
        <a:off x="7790858" y="1684374"/>
        <a:ext cx="1441668" cy="1038000"/>
      </dsp:txXfrm>
    </dsp:sp>
    <dsp:sp modelId="{674A1656-F5C0-4FCA-BC0D-6747A21713E7}">
      <dsp:nvSpPr>
        <dsp:cNvPr id="0" name=""/>
        <dsp:cNvSpPr/>
      </dsp:nvSpPr>
      <dsp:spPr>
        <a:xfrm>
          <a:off x="7790858" y="992374"/>
          <a:ext cx="1441668" cy="6920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42405" tIns="165100" rIns="142405" bIns="165100" numCol="1" spcCol="1270" anchor="ctr" anchorCtr="0">
          <a:noAutofit/>
        </a:bodyPr>
        <a:lstStyle/>
        <a:p>
          <a:pPr marL="0" lvl="0" indent="0" algn="l" defTabSz="1155700">
            <a:lnSpc>
              <a:spcPct val="90000"/>
            </a:lnSpc>
            <a:spcBef>
              <a:spcPct val="0"/>
            </a:spcBef>
            <a:spcAft>
              <a:spcPct val="35000"/>
            </a:spcAft>
            <a:buNone/>
          </a:pPr>
          <a:r>
            <a:rPr lang="en-US" sz="2600" kern="1200">
              <a:latin typeface="Times New Roman" panose="02020603050405020304" pitchFamily="18" charset="0"/>
              <a:cs typeface="Times New Roman" panose="02020603050405020304" pitchFamily="18" charset="0"/>
            </a:rPr>
            <a:t>06</a:t>
          </a:r>
        </a:p>
      </dsp:txBody>
      <dsp:txXfrm>
        <a:off x="7790858" y="992374"/>
        <a:ext cx="1441668" cy="692000"/>
      </dsp:txXfrm>
    </dsp:sp>
    <dsp:sp modelId="{B860A746-D71C-4115-B5F1-E589D4C21FE4}">
      <dsp:nvSpPr>
        <dsp:cNvPr id="0" name=""/>
        <dsp:cNvSpPr/>
      </dsp:nvSpPr>
      <dsp:spPr>
        <a:xfrm>
          <a:off x="9347859" y="992374"/>
          <a:ext cx="1441668" cy="1730001"/>
        </a:xfrm>
        <a:prstGeom prst="rect">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405" tIns="0" rIns="142405" bIns="330200" numCol="1" spcCol="1270" anchor="t" anchorCtr="0">
          <a:noAutofit/>
        </a:bodyPr>
        <a:lstStyle/>
        <a:p>
          <a:pPr marL="0" lvl="0" indent="0" algn="l" defTabSz="488950">
            <a:lnSpc>
              <a:spcPct val="90000"/>
            </a:lnSpc>
            <a:spcBef>
              <a:spcPct val="0"/>
            </a:spcBef>
            <a:spcAft>
              <a:spcPct val="35000"/>
            </a:spcAft>
            <a:buNone/>
            <a:defRPr cap="all"/>
          </a:pPr>
          <a:r>
            <a:rPr lang="en-US" sz="1100" kern="1200" dirty="0">
              <a:latin typeface="Times New Roman" panose="02020603050405020304" pitchFamily="18" charset="0"/>
              <a:cs typeface="Times New Roman" panose="02020603050405020304" pitchFamily="18" charset="0"/>
            </a:rPr>
            <a:t>Future considerations</a:t>
          </a:r>
        </a:p>
      </dsp:txBody>
      <dsp:txXfrm>
        <a:off x="9347859" y="1684374"/>
        <a:ext cx="1441668" cy="1038000"/>
      </dsp:txXfrm>
    </dsp:sp>
    <dsp:sp modelId="{F74375EA-7EE4-423E-89E7-D3AAF964061E}">
      <dsp:nvSpPr>
        <dsp:cNvPr id="0" name=""/>
        <dsp:cNvSpPr/>
      </dsp:nvSpPr>
      <dsp:spPr>
        <a:xfrm>
          <a:off x="9347859" y="992374"/>
          <a:ext cx="1441668" cy="6920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142405" tIns="165100" rIns="142405" bIns="165100" numCol="1" spcCol="1270" anchor="ctr" anchorCtr="0">
          <a:noAutofit/>
        </a:bodyPr>
        <a:lstStyle/>
        <a:p>
          <a:pPr marL="0" lvl="0" indent="0" algn="l" defTabSz="1155700">
            <a:lnSpc>
              <a:spcPct val="90000"/>
            </a:lnSpc>
            <a:spcBef>
              <a:spcPct val="0"/>
            </a:spcBef>
            <a:spcAft>
              <a:spcPct val="35000"/>
            </a:spcAft>
            <a:buNone/>
          </a:pPr>
          <a:r>
            <a:rPr lang="en-US" sz="2600" kern="1200">
              <a:latin typeface="Times New Roman" panose="02020603050405020304" pitchFamily="18" charset="0"/>
              <a:cs typeface="Times New Roman" panose="02020603050405020304" pitchFamily="18" charset="0"/>
            </a:rPr>
            <a:t>07</a:t>
          </a:r>
        </a:p>
      </dsp:txBody>
      <dsp:txXfrm>
        <a:off x="9347859" y="992374"/>
        <a:ext cx="1441668" cy="692000"/>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10/16/22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52525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10/16/22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14665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10/16/22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1205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10/16/22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805943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10/16/22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8836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10/16/22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87406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10/16/22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623026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10/16/22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941586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10/16/22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34527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10/16/22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85865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10/16/22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2648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10/16/22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5175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10/16/22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8887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10/16/22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4888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10/16/22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5916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10/16/22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596479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10/16/22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6378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10/16/22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069802776"/>
      </p:ext>
    </p:extLst>
  </p:cSld>
  <p:clrMap bg1="dk1" tx1="lt1" bg2="dk2" tx2="lt2" accent1="accent1" accent2="accent2" accent3="accent3" accent4="accent4" accent5="accent5" accent6="accent6" hlink="hlink" folHlink="folHlink"/>
  <p:sldLayoutIdLst>
    <p:sldLayoutId id="2147483713" r:id="rId1"/>
    <p:sldLayoutId id="2147483715" r:id="rId2"/>
    <p:sldLayoutId id="2147483716" r:id="rId3"/>
    <p:sldLayoutId id="2147483714" r:id="rId4"/>
    <p:sldLayoutId id="2147483710" r:id="rId5"/>
    <p:sldLayoutId id="2147483694" r:id="rId6"/>
    <p:sldLayoutId id="2147483695" r:id="rId7"/>
    <p:sldLayoutId id="2147483696" r:id="rId8"/>
    <p:sldLayoutId id="2147483697" r:id="rId9"/>
    <p:sldLayoutId id="2147483699" r:id="rId10"/>
    <p:sldLayoutId id="2147483693" r:id="rId11"/>
    <p:sldLayoutId id="2147483700" r:id="rId12"/>
    <p:sldLayoutId id="2147483701" r:id="rId13"/>
    <p:sldLayoutId id="2147483703" r:id="rId14"/>
    <p:sldLayoutId id="2147483704" r:id="rId15"/>
    <p:sldLayoutId id="2147483702" r:id="rId16"/>
    <p:sldLayoutId id="2147483698"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https://otexts.com/fpp3/prophet.html" TargetMode="External"/><Relationship Id="rId3" Type="http://schemas.openxmlformats.org/officeDocument/2006/relationships/hyperlink" Target="https://americanhomeagents.com/home-trends/is-the-colorado-housing-market-slowing-down" TargetMode="External"/><Relationship Id="rId7" Type="http://schemas.openxmlformats.org/officeDocument/2006/relationships/hyperlink" Target="https://ademos.people.uic.edu/Chapter23.html"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www.analyticsvidhya.com/blog/2021/10/a-comprehensive-guide-to-time-series-analysis/" TargetMode="External"/><Relationship Id="rId5" Type="http://schemas.openxmlformats.org/officeDocument/2006/relationships/hyperlink" Target="https://www.redfin.com/news/data-center/" TargetMode="External"/><Relationship Id="rId4" Type="http://schemas.openxmlformats.org/officeDocument/2006/relationships/hyperlink" Target="https://www.zillow.com/research/data/"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F047C-C727-42A7-85C5-68C5AA1B1A93}"/>
              </a:ext>
            </a:extLst>
          </p:cNvPr>
          <p:cNvSpPr>
            <a:spLocks noGrp="1"/>
          </p:cNvSpPr>
          <p:nvPr>
            <p:ph type="title"/>
          </p:nvPr>
        </p:nvSpPr>
        <p:spPr>
          <a:xfrm>
            <a:off x="913795" y="609600"/>
            <a:ext cx="3706889" cy="1821918"/>
          </a:xfrm>
        </p:spPr>
        <p:txBody>
          <a:bodyPr anchor="b">
            <a:normAutofit/>
          </a:bodyPr>
          <a:lstStyle/>
          <a:p>
            <a:r>
              <a:rPr lang="en-US" b="1" dirty="0">
                <a:effectLst/>
                <a:latin typeface="Times New Roman" panose="02020603050405020304" pitchFamily="18" charset="0"/>
                <a:cs typeface="Times New Roman" panose="02020603050405020304" pitchFamily="18" charset="0"/>
              </a:rPr>
              <a:t>Housing Price Prediction in Colorado</a:t>
            </a:r>
            <a:br>
              <a:rPr lang="en-US" dirty="0">
                <a:effectLst/>
              </a:rPr>
            </a:br>
            <a:endParaRPr lang="en-US" dirty="0"/>
          </a:p>
        </p:txBody>
      </p:sp>
      <p:pic>
        <p:nvPicPr>
          <p:cNvPr id="5" name="Picture 4" descr="Text&#10;&#10;Description automatically generated">
            <a:extLst>
              <a:ext uri="{FF2B5EF4-FFF2-40B4-BE49-F238E27FC236}">
                <a16:creationId xmlns:a16="http://schemas.microsoft.com/office/drawing/2014/main" id="{91BC5572-FC33-4C1C-8DEE-C2CF75A75641}"/>
              </a:ext>
            </a:extLst>
          </p:cNvPr>
          <p:cNvPicPr>
            <a:picLocks noChangeAspect="1"/>
          </p:cNvPicPr>
          <p:nvPr/>
        </p:nvPicPr>
        <p:blipFill>
          <a:blip r:embed="rId2">
            <a:extLst>
              <a:ext uri="{28A0092B-C50C-407E-A947-70E740481C1C}">
                <a14:useLocalDpi xmlns:a14="http://schemas.microsoft.com/office/drawing/2010/main" val="0"/>
              </a:ext>
            </a:extLst>
          </a:blip>
          <a:stretch/>
        </p:blipFill>
        <p:spPr>
          <a:xfrm>
            <a:off x="4855633" y="1009621"/>
            <a:ext cx="6411924" cy="4279959"/>
          </a:xfrm>
          <a:prstGeom prst="rect">
            <a:avLst/>
          </a:prstGeom>
          <a:noFill/>
        </p:spPr>
      </p:pic>
      <p:sp>
        <p:nvSpPr>
          <p:cNvPr id="3" name="Subtitle 2">
            <a:extLst>
              <a:ext uri="{FF2B5EF4-FFF2-40B4-BE49-F238E27FC236}">
                <a16:creationId xmlns:a16="http://schemas.microsoft.com/office/drawing/2014/main" id="{DB93FB3F-A8D4-46D3-A1C6-C79C64563729}"/>
              </a:ext>
            </a:extLst>
          </p:cNvPr>
          <p:cNvSpPr>
            <a:spLocks noGrp="1"/>
          </p:cNvSpPr>
          <p:nvPr>
            <p:ph type="body" sz="half" idx="2"/>
          </p:nvPr>
        </p:nvSpPr>
        <p:spPr>
          <a:xfrm>
            <a:off x="913795" y="2673351"/>
            <a:ext cx="3706889" cy="3016250"/>
          </a:xfrm>
        </p:spPr>
        <p:txBody>
          <a:bodyPr anchor="t">
            <a:normAutofit/>
          </a:bodyPr>
          <a:lstStyle/>
          <a:p>
            <a:r>
              <a:rPr lang="en-US" dirty="0">
                <a:latin typeface="Times New Roman" panose="02020603050405020304" pitchFamily="18" charset="0"/>
                <a:cs typeface="Times New Roman" panose="02020603050405020304" pitchFamily="18" charset="0"/>
              </a:rPr>
              <a:t>Sangita Lamichhane</a:t>
            </a:r>
          </a:p>
          <a:p>
            <a:r>
              <a:rPr lang="en-US" dirty="0">
                <a:latin typeface="Times New Roman" panose="02020603050405020304" pitchFamily="18" charset="0"/>
                <a:cs typeface="Times New Roman" panose="02020603050405020304" pitchFamily="18" charset="0"/>
              </a:rPr>
              <a:t>Regis University </a:t>
            </a:r>
          </a:p>
          <a:p>
            <a:r>
              <a:rPr lang="en-US" dirty="0">
                <a:latin typeface="Times New Roman" panose="02020603050405020304" pitchFamily="18" charset="0"/>
                <a:cs typeface="Times New Roman" panose="02020603050405020304" pitchFamily="18" charset="0"/>
              </a:rPr>
              <a:t>MSDS 692: Data Science Practicum 1</a:t>
            </a:r>
          </a:p>
          <a:p>
            <a:r>
              <a:rPr lang="en-US" dirty="0">
                <a:latin typeface="Times New Roman" panose="02020603050405020304" pitchFamily="18" charset="0"/>
                <a:cs typeface="Times New Roman" panose="02020603050405020304" pitchFamily="18" charset="0"/>
              </a:rPr>
              <a:t>Oct 13</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2022</a:t>
            </a:r>
          </a:p>
          <a:p>
            <a:endParaRPr lang="en-US" dirty="0"/>
          </a:p>
        </p:txBody>
      </p:sp>
    </p:spTree>
    <p:extLst>
      <p:ext uri="{BB962C8B-B14F-4D97-AF65-F5344CB8AC3E}">
        <p14:creationId xmlns:p14="http://schemas.microsoft.com/office/powerpoint/2010/main" val="633738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748D-BEEC-43A4-BFF3-B31C0275A5D9}"/>
              </a:ext>
            </a:extLst>
          </p:cNvPr>
          <p:cNvSpPr>
            <a:spLocks noGrp="1"/>
          </p:cNvSpPr>
          <p:nvPr>
            <p:ph type="title"/>
          </p:nvPr>
        </p:nvSpPr>
        <p:spPr>
          <a:xfrm>
            <a:off x="913795" y="609600"/>
            <a:ext cx="10353762" cy="1261872"/>
          </a:xfrm>
        </p:spPr>
        <p:txBody>
          <a:bodyPr anchor="ctr">
            <a:normAutofit/>
          </a:bodyPr>
          <a:lstStyle/>
          <a:p>
            <a:r>
              <a:rPr lang="en-US"/>
              <a:t>Cont. Analysis and Findings</a:t>
            </a:r>
          </a:p>
        </p:txBody>
      </p:sp>
      <p:sp>
        <p:nvSpPr>
          <p:cNvPr id="14" name="Content Placeholder 2">
            <a:extLst>
              <a:ext uri="{FF2B5EF4-FFF2-40B4-BE49-F238E27FC236}">
                <a16:creationId xmlns:a16="http://schemas.microsoft.com/office/drawing/2014/main" id="{5CAF8BA9-D392-432E-0935-DD3EF222B991}"/>
              </a:ext>
            </a:extLst>
          </p:cNvPr>
          <p:cNvSpPr>
            <a:spLocks noGrp="1"/>
          </p:cNvSpPr>
          <p:nvPr>
            <p:ph sz="half" idx="1"/>
          </p:nvPr>
        </p:nvSpPr>
        <p:spPr>
          <a:xfrm>
            <a:off x="913795" y="2076450"/>
            <a:ext cx="4856841" cy="3821430"/>
          </a:xfrm>
        </p:spPr>
        <p:txBody>
          <a:bodyPr anchor="t">
            <a:normAutofit lnSpcReduction="10000"/>
          </a:bodyPr>
          <a:lstStyle/>
          <a:p>
            <a:pPr>
              <a:lnSpc>
                <a:spcPct val="100000"/>
              </a:lnSpc>
            </a:pPr>
            <a:r>
              <a:rPr lang="en-US" sz="1800" b="0" i="0" dirty="0">
                <a:effectLst/>
                <a:latin typeface="Times New Roman" panose="02020603050405020304" pitchFamily="18" charset="0"/>
                <a:cs typeface="Times New Roman" panose="02020603050405020304" pitchFamily="18" charset="0"/>
              </a:rPr>
              <a:t>From the analysis, ROI of EDA based approach is 36.49%  whereas ROI  using modeling is 38.51%</a:t>
            </a:r>
          </a:p>
          <a:p>
            <a:pPr>
              <a:lnSpc>
                <a:spcPct val="100000"/>
              </a:lnSpc>
            </a:pPr>
            <a:r>
              <a:rPr lang="en-US" sz="1800" dirty="0">
                <a:effectLst/>
                <a:latin typeface="Times New Roman" panose="02020603050405020304" pitchFamily="18" charset="0"/>
                <a:cs typeface="Times New Roman" panose="02020603050405020304" pitchFamily="18" charset="0"/>
              </a:rPr>
              <a:t>Cities Colorado Springs, Durango and Breckenridge</a:t>
            </a:r>
            <a:r>
              <a:rPr lang="en-US" sz="1800" b="0" i="0" dirty="0">
                <a:effectLst/>
                <a:latin typeface="Times New Roman" panose="02020603050405020304" pitchFamily="18" charset="0"/>
                <a:cs typeface="Times New Roman" panose="02020603050405020304" pitchFamily="18" charset="0"/>
              </a:rPr>
              <a:t> also made it to top cities from both ARIMA Model and Facebook Prophet model predictions.</a:t>
            </a:r>
          </a:p>
          <a:p>
            <a:pPr>
              <a:lnSpc>
                <a:spcPct val="100000"/>
              </a:lnSpc>
            </a:pPr>
            <a:r>
              <a:rPr lang="en-US" sz="1800" dirty="0">
                <a:effectLst/>
                <a:latin typeface="Times New Roman" panose="02020603050405020304" pitchFamily="18" charset="0"/>
                <a:cs typeface="Times New Roman" panose="02020603050405020304" pitchFamily="18" charset="0"/>
              </a:rPr>
              <a:t>ARIMA Model outperformed an EDA based approach on the same time periods, telling us that modeling was well worth the effort.</a:t>
            </a:r>
          </a:p>
          <a:p>
            <a:pPr>
              <a:lnSpc>
                <a:spcPct val="100000"/>
              </a:lnSpc>
            </a:pPr>
            <a:r>
              <a:rPr lang="en-US" sz="1800" dirty="0">
                <a:effectLst/>
                <a:latin typeface="Times New Roman" panose="02020603050405020304" pitchFamily="18" charset="0"/>
                <a:cs typeface="Times New Roman" panose="02020603050405020304" pitchFamily="18" charset="0"/>
              </a:rPr>
              <a:t>It shows the trend of price drop percentage for the period of 2012 and 2022, where the price drop trend is rising.</a:t>
            </a:r>
          </a:p>
          <a:p>
            <a:pPr>
              <a:lnSpc>
                <a:spcPct val="100000"/>
              </a:lnSpc>
            </a:pPr>
            <a:endParaRPr lang="en-US" sz="1600" b="0" i="0" dirty="0">
              <a:effectLst/>
            </a:endParaRPr>
          </a:p>
          <a:p>
            <a:pPr>
              <a:lnSpc>
                <a:spcPct val="100000"/>
              </a:lnSpc>
            </a:pPr>
            <a:endParaRPr lang="en-US" sz="1600" dirty="0">
              <a:effectLst/>
            </a:endParaRPr>
          </a:p>
        </p:txBody>
      </p:sp>
      <p:pic>
        <p:nvPicPr>
          <p:cNvPr id="16" name="Content Placeholder 15" descr="A picture containing chart&#10;&#10;Description automatically generated">
            <a:extLst>
              <a:ext uri="{FF2B5EF4-FFF2-40B4-BE49-F238E27FC236}">
                <a16:creationId xmlns:a16="http://schemas.microsoft.com/office/drawing/2014/main" id="{822ECC0E-DBB1-5BA0-E3E6-ABCA1F21727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410716" y="2673577"/>
            <a:ext cx="4856841" cy="2428419"/>
          </a:xfrm>
          <a:noFill/>
        </p:spPr>
      </p:pic>
      <p:sp>
        <p:nvSpPr>
          <p:cNvPr id="9" name="TextBox 8">
            <a:extLst>
              <a:ext uri="{FF2B5EF4-FFF2-40B4-BE49-F238E27FC236}">
                <a16:creationId xmlns:a16="http://schemas.microsoft.com/office/drawing/2014/main" id="{07D15BF0-5625-E870-F1AA-7D2C36FB3DE9}"/>
              </a:ext>
            </a:extLst>
          </p:cNvPr>
          <p:cNvSpPr txBox="1"/>
          <p:nvPr/>
        </p:nvSpPr>
        <p:spPr>
          <a:xfrm>
            <a:off x="879231" y="2004646"/>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9681544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748D-BEEC-43A4-BFF3-B31C0275A5D9}"/>
              </a:ext>
            </a:extLst>
          </p:cNvPr>
          <p:cNvSpPr>
            <a:spLocks noGrp="1"/>
          </p:cNvSpPr>
          <p:nvPr>
            <p:ph type="title"/>
          </p:nvPr>
        </p:nvSpPr>
        <p:spPr>
          <a:xfrm>
            <a:off x="759715" y="527943"/>
            <a:ext cx="10353762" cy="1261872"/>
          </a:xfrm>
        </p:spPr>
        <p:txBody>
          <a:bodyPr anchor="ctr">
            <a:normAutofit/>
          </a:bodyPr>
          <a:lstStyle/>
          <a:p>
            <a:r>
              <a:rPr lang="en-US" dirty="0"/>
              <a:t>Future Considerations</a:t>
            </a:r>
          </a:p>
        </p:txBody>
      </p:sp>
      <p:sp>
        <p:nvSpPr>
          <p:cNvPr id="5" name="Content Placeholder 4">
            <a:extLst>
              <a:ext uri="{FF2B5EF4-FFF2-40B4-BE49-F238E27FC236}">
                <a16:creationId xmlns:a16="http://schemas.microsoft.com/office/drawing/2014/main" id="{06CCA65A-D3F2-F033-B89D-C4B3FFD51710}"/>
              </a:ext>
            </a:extLst>
          </p:cNvPr>
          <p:cNvSpPr>
            <a:spLocks noGrp="1"/>
          </p:cNvSpPr>
          <p:nvPr>
            <p:ph sz="half" idx="1"/>
          </p:nvPr>
        </p:nvSpPr>
        <p:spPr>
          <a:xfrm>
            <a:off x="913795" y="2076450"/>
            <a:ext cx="10199682" cy="3622671"/>
          </a:xfrm>
        </p:spPr>
        <p:txBody>
          <a:bodyPr anchor="t">
            <a:normAutofit/>
          </a:bodyPr>
          <a:lstStyle/>
          <a:p>
            <a:pPr defTabSz="914400">
              <a:lnSpc>
                <a:spcPct val="150000"/>
              </a:lnSpc>
              <a:spcBef>
                <a:spcPts val="0"/>
              </a:spcBef>
              <a:spcAft>
                <a:spcPts val="0"/>
              </a:spcAft>
              <a:buClrTx/>
              <a:buSzTx/>
              <a:defRPr/>
            </a:pPr>
            <a:r>
              <a:rPr lang="en-US" sz="1800" dirty="0">
                <a:latin typeface="Times New Roman" panose="02020603050405020304" pitchFamily="18" charset="0"/>
                <a:cs typeface="Times New Roman" panose="02020603050405020304" pitchFamily="18" charset="0"/>
              </a:rPr>
              <a:t>Check for other factors that Investors consider such as safety, convenience, school district, budget limit.</a:t>
            </a:r>
          </a:p>
          <a:p>
            <a:pPr defTabSz="914400">
              <a:lnSpc>
                <a:spcPct val="150000"/>
              </a:lnSpc>
              <a:spcBef>
                <a:spcPts val="0"/>
              </a:spcBef>
              <a:spcAft>
                <a:spcPts val="0"/>
              </a:spcAft>
              <a:buClrTx/>
              <a:buSzTx/>
              <a:defRPr/>
            </a:pPr>
            <a:r>
              <a:rPr lang="en-US" sz="1800" dirty="0">
                <a:latin typeface="Times New Roman" panose="02020603050405020304" pitchFamily="18" charset="0"/>
                <a:cs typeface="Times New Roman" panose="02020603050405020304" pitchFamily="18" charset="0"/>
              </a:rPr>
              <a:t>Build linear model with more additional features such as federal interest rate, house market safety score, etc.</a:t>
            </a:r>
          </a:p>
          <a:p>
            <a:pPr defTabSz="914400">
              <a:lnSpc>
                <a:spcPct val="150000"/>
              </a:lnSpc>
              <a:spcBef>
                <a:spcPts val="0"/>
              </a:spcBef>
              <a:spcAft>
                <a:spcPts val="0"/>
              </a:spcAft>
              <a:buClrTx/>
              <a:buSzTx/>
              <a:defRPr/>
            </a:pPr>
            <a:r>
              <a:rPr lang="en-US" sz="1800" dirty="0">
                <a:latin typeface="Times New Roman" panose="02020603050405020304" pitchFamily="18" charset="0"/>
                <a:cs typeface="Times New Roman" panose="02020603050405020304" pitchFamily="18" charset="0"/>
              </a:rPr>
              <a:t>Incorporate additional data about these metro areas to better understand whether median home price can really keep growing as predicted</a:t>
            </a:r>
          </a:p>
          <a:p>
            <a:pPr defTabSz="914400">
              <a:lnSpc>
                <a:spcPct val="150000"/>
              </a:lnSpc>
              <a:spcBef>
                <a:spcPts val="0"/>
              </a:spcBef>
              <a:spcAft>
                <a:spcPts val="0"/>
              </a:spcAft>
              <a:buClrTx/>
              <a:buSzTx/>
              <a:defRPr/>
            </a:pPr>
            <a:r>
              <a:rPr lang="en-US" sz="1800" dirty="0">
                <a:latin typeface="Times New Roman" panose="02020603050405020304" pitchFamily="18" charset="0"/>
                <a:cs typeface="Times New Roman" panose="02020603050405020304" pitchFamily="18" charset="0"/>
              </a:rPr>
              <a:t>Add metrics like population change, as well as economic and job rate data.</a:t>
            </a:r>
          </a:p>
          <a:p>
            <a:pPr marL="36900" indent="0">
              <a:lnSpc>
                <a:spcPct val="100000"/>
              </a:lnSpc>
              <a:buNone/>
            </a:pPr>
            <a:endParaRPr lang="en-US" sz="1800" dirty="0"/>
          </a:p>
        </p:txBody>
      </p:sp>
    </p:spTree>
    <p:extLst>
      <p:ext uri="{BB962C8B-B14F-4D97-AF65-F5344CB8AC3E}">
        <p14:creationId xmlns:p14="http://schemas.microsoft.com/office/powerpoint/2010/main" val="2512875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748D-BEEC-43A4-BFF3-B31C0275A5D9}"/>
              </a:ext>
            </a:extLst>
          </p:cNvPr>
          <p:cNvSpPr>
            <a:spLocks noGrp="1"/>
          </p:cNvSpPr>
          <p:nvPr>
            <p:ph type="title"/>
          </p:nvPr>
        </p:nvSpPr>
        <p:spPr>
          <a:xfrm>
            <a:off x="913795" y="609600"/>
            <a:ext cx="10353762" cy="1257300"/>
          </a:xfrm>
        </p:spPr>
        <p:txBody>
          <a:bodyPr>
            <a:normAutofit/>
          </a:bodyPr>
          <a:lstStyle/>
          <a:p>
            <a:r>
              <a:rPr lang="en-US" dirty="0">
                <a:latin typeface="Times New Roman" panose="02020603050405020304" pitchFamily="18" charset="0"/>
                <a:cs typeface="Times New Roman" panose="02020603050405020304" pitchFamily="18" charset="0"/>
              </a:rPr>
              <a:t>References</a:t>
            </a:r>
          </a:p>
        </p:txBody>
      </p:sp>
      <p:sp>
        <p:nvSpPr>
          <p:cNvPr id="5" name="Content Placeholder 4">
            <a:extLst>
              <a:ext uri="{FF2B5EF4-FFF2-40B4-BE49-F238E27FC236}">
                <a16:creationId xmlns:a16="http://schemas.microsoft.com/office/drawing/2014/main" id="{06CCA65A-D3F2-F033-B89D-C4B3FFD51710}"/>
              </a:ext>
            </a:extLst>
          </p:cNvPr>
          <p:cNvSpPr>
            <a:spLocks noGrp="1"/>
          </p:cNvSpPr>
          <p:nvPr>
            <p:ph idx="1"/>
          </p:nvPr>
        </p:nvSpPr>
        <p:spPr/>
        <p:txBody>
          <a:bodyPr>
            <a:normAutofit/>
          </a:bodyPr>
          <a:lstStyle/>
          <a:p>
            <a:pPr defTabSz="914400">
              <a:lnSpc>
                <a:spcPct val="200000"/>
              </a:lnSpc>
              <a:spcBef>
                <a:spcPts val="0"/>
              </a:spcBef>
              <a:spcAft>
                <a:spcPts val="0"/>
              </a:spcAft>
              <a:buClrTx/>
              <a:buSzTx/>
              <a:defRPr/>
            </a:pPr>
            <a:r>
              <a:rPr lang="en-US" sz="1800" dirty="0">
                <a:solidFill>
                  <a:schemeClr val="tx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https://americanhomeagents.com/home-trends/is-the-colorado-housing-market-slowing-down</a:t>
            </a:r>
            <a:endParaRPr lang="en-US" sz="1800" dirty="0">
              <a:solidFill>
                <a:schemeClr val="tx1"/>
              </a:solidFill>
              <a:latin typeface="Times New Roman" panose="02020603050405020304" pitchFamily="18" charset="0"/>
              <a:cs typeface="Times New Roman" panose="02020603050405020304" pitchFamily="18" charset="0"/>
            </a:endParaRPr>
          </a:p>
          <a:p>
            <a:pPr marR="0" defTabSz="914400">
              <a:lnSpc>
                <a:spcPct val="200000"/>
              </a:lnSpc>
              <a:spcBef>
                <a:spcPts val="0"/>
              </a:spcBef>
              <a:spcAft>
                <a:spcPts val="0"/>
              </a:spcAft>
              <a:buClrTx/>
              <a:buSzTx/>
              <a:defRPr/>
            </a:pPr>
            <a:r>
              <a:rPr lang="en-US" sz="1800" dirty="0">
                <a:solidFill>
                  <a:schemeClr val="tx1"/>
                </a:solidFill>
                <a:latin typeface="Times New Roman" panose="02020603050405020304" pitchFamily="18" charset="0"/>
                <a:cs typeface="Times New Roman" panose="02020603050405020304" pitchFamily="18" charset="0"/>
              </a:rPr>
              <a:t> </a:t>
            </a:r>
            <a:r>
              <a:rPr lang="en-US" sz="1800" dirty="0">
                <a:solidFill>
                  <a:schemeClr val="tx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https://www.zillow.com/research/data/</a:t>
            </a:r>
            <a:endParaRPr lang="en-US" sz="1800" dirty="0">
              <a:solidFill>
                <a:schemeClr val="tx1"/>
              </a:solidFill>
              <a:latin typeface="Times New Roman" panose="02020603050405020304" pitchFamily="18" charset="0"/>
              <a:cs typeface="Times New Roman" panose="02020603050405020304" pitchFamily="18" charset="0"/>
            </a:endParaRPr>
          </a:p>
          <a:p>
            <a:pPr marR="0" defTabSz="914400">
              <a:lnSpc>
                <a:spcPct val="200000"/>
              </a:lnSpc>
              <a:spcBef>
                <a:spcPts val="0"/>
              </a:spcBef>
              <a:spcAft>
                <a:spcPts val="0"/>
              </a:spcAft>
              <a:buClrTx/>
              <a:buSzTx/>
              <a:defRPr/>
            </a:pPr>
            <a:r>
              <a:rPr lang="en-US" sz="18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https://www.redfin.com/news/data-center/</a:t>
            </a:r>
            <a:r>
              <a:rPr lang="en-US" sz="1800" dirty="0">
                <a:solidFill>
                  <a:schemeClr val="tx1"/>
                </a:solidFill>
                <a:latin typeface="Times New Roman" panose="02020603050405020304" pitchFamily="18" charset="0"/>
                <a:cs typeface="Times New Roman" panose="02020603050405020304" pitchFamily="18" charset="0"/>
              </a:rPr>
              <a:t> </a:t>
            </a:r>
          </a:p>
          <a:p>
            <a:pPr marR="0" defTabSz="914400">
              <a:lnSpc>
                <a:spcPct val="200000"/>
              </a:lnSpc>
              <a:spcBef>
                <a:spcPts val="0"/>
              </a:spcBef>
              <a:spcAft>
                <a:spcPts val="0"/>
              </a:spcAft>
              <a:buClrTx/>
              <a:buSzTx/>
              <a:defRPr/>
            </a:pPr>
            <a:r>
              <a:rPr lang="en-US" sz="1800" dirty="0">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https://www.analyticsvidhya.com/blog/2021/10/a-comprehensive-guide-to-time-series-analysis/</a:t>
            </a:r>
            <a:r>
              <a:rPr lang="en-US" sz="1800" dirty="0">
                <a:solidFill>
                  <a:schemeClr val="tx1"/>
                </a:solidFill>
                <a:latin typeface="Times New Roman" panose="02020603050405020304" pitchFamily="18" charset="0"/>
                <a:cs typeface="Times New Roman" panose="02020603050405020304" pitchFamily="18" charset="0"/>
              </a:rPr>
              <a:t> </a:t>
            </a:r>
          </a:p>
          <a:p>
            <a:pPr marR="0" defTabSz="914400">
              <a:lnSpc>
                <a:spcPct val="200000"/>
              </a:lnSpc>
              <a:spcBef>
                <a:spcPts val="0"/>
              </a:spcBef>
              <a:spcAft>
                <a:spcPts val="0"/>
              </a:spcAft>
              <a:buClrTx/>
              <a:buSzTx/>
              <a:defRPr/>
            </a:pPr>
            <a:r>
              <a:rPr lang="en-US" sz="1800" dirty="0">
                <a:solidFill>
                  <a:schemeClr val="tx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Chapter 23: Using ARIMA for Time Series Analysis</a:t>
            </a:r>
            <a:endParaRPr lang="en-US" sz="1800" dirty="0">
              <a:solidFill>
                <a:schemeClr val="tx1"/>
              </a:solidFill>
              <a:latin typeface="Times New Roman" panose="02020603050405020304" pitchFamily="18" charset="0"/>
              <a:cs typeface="Times New Roman" panose="02020603050405020304" pitchFamily="18" charset="0"/>
            </a:endParaRPr>
          </a:p>
          <a:p>
            <a:pPr defTabSz="914400">
              <a:lnSpc>
                <a:spcPct val="200000"/>
              </a:lnSpc>
              <a:spcBef>
                <a:spcPts val="0"/>
              </a:spcBef>
              <a:spcAft>
                <a:spcPts val="0"/>
              </a:spcAft>
              <a:buClrTx/>
              <a:buSzTx/>
              <a:defRPr/>
            </a:pPr>
            <a:r>
              <a:rPr lang="en-US" sz="1800" dirty="0">
                <a:solidFill>
                  <a:schemeClr val="tx1"/>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https://otexts.com/fpp3/prophet.html</a:t>
            </a:r>
            <a:r>
              <a:rPr lang="en-US" sz="1800" dirty="0">
                <a:solidFill>
                  <a:schemeClr val="tx1"/>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4795935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2FA8B-E7E6-AD11-E573-B5F483248327}"/>
              </a:ext>
            </a:extLst>
          </p:cNvPr>
          <p:cNvSpPr>
            <a:spLocks noGrp="1"/>
          </p:cNvSpPr>
          <p:nvPr>
            <p:ph type="ctrTitle"/>
          </p:nvPr>
        </p:nvSpPr>
        <p:spPr>
          <a:xfrm>
            <a:off x="1370693" y="1769540"/>
            <a:ext cx="9440034" cy="1828801"/>
          </a:xfrm>
        </p:spPr>
        <p:txBody>
          <a:bodyPr anchor="b">
            <a:normAutofit/>
          </a:bodyPr>
          <a:lstStyle/>
          <a:p>
            <a:r>
              <a:rPr lang="en-US" dirty="0">
                <a:latin typeface="Times New Roman" panose="02020603050405020304" pitchFamily="18" charset="0"/>
                <a:cs typeface="Times New Roman" panose="02020603050405020304" pitchFamily="18" charset="0"/>
              </a:rPr>
              <a:t>Thank you!</a:t>
            </a:r>
          </a:p>
        </p:txBody>
      </p:sp>
      <p:sp>
        <p:nvSpPr>
          <p:cNvPr id="3" name="Content Placeholder 2">
            <a:extLst>
              <a:ext uri="{FF2B5EF4-FFF2-40B4-BE49-F238E27FC236}">
                <a16:creationId xmlns:a16="http://schemas.microsoft.com/office/drawing/2014/main" id="{7FE27072-5D9D-8338-24A1-18E6065A4757}"/>
              </a:ext>
            </a:extLst>
          </p:cNvPr>
          <p:cNvSpPr>
            <a:spLocks noGrp="1"/>
          </p:cNvSpPr>
          <p:nvPr>
            <p:ph type="subTitle" idx="1"/>
          </p:nvPr>
        </p:nvSpPr>
        <p:spPr>
          <a:xfrm>
            <a:off x="1370693" y="3773489"/>
            <a:ext cx="9440034" cy="1049867"/>
          </a:xfrm>
        </p:spPr>
        <p:txBody>
          <a:bodyPr anchor="t">
            <a:normAutofit/>
          </a:bodyPr>
          <a:lstStyle/>
          <a:p>
            <a:r>
              <a:rPr lang="en-US" sz="1800" dirty="0">
                <a:latin typeface="Times New Roman" panose="02020603050405020304" pitchFamily="18" charset="0"/>
                <a:cs typeface="Times New Roman" panose="02020603050405020304" pitchFamily="18" charset="0"/>
              </a:rPr>
              <a:t>I would like to thank Professor Christy Pearson and everyone in this class. It was a great learning and working experience in this class. </a:t>
            </a:r>
          </a:p>
        </p:txBody>
      </p:sp>
    </p:spTree>
    <p:extLst>
      <p:ext uri="{BB962C8B-B14F-4D97-AF65-F5344CB8AC3E}">
        <p14:creationId xmlns:p14="http://schemas.microsoft.com/office/powerpoint/2010/main" val="1521077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748D-BEEC-43A4-BFF3-B31C0275A5D9}"/>
              </a:ext>
            </a:extLst>
          </p:cNvPr>
          <p:cNvSpPr>
            <a:spLocks noGrp="1"/>
          </p:cNvSpPr>
          <p:nvPr>
            <p:ph type="title"/>
          </p:nvPr>
        </p:nvSpPr>
        <p:spPr>
          <a:xfrm>
            <a:off x="913795" y="609600"/>
            <a:ext cx="10353762" cy="1257300"/>
          </a:xfrm>
        </p:spPr>
        <p:txBody>
          <a:bodyPr>
            <a:normAutofit/>
          </a:bodyPr>
          <a:lstStyle/>
          <a:p>
            <a:r>
              <a:rPr lang="en-US" dirty="0">
                <a:latin typeface="Times New Roman" panose="02020603050405020304" pitchFamily="18" charset="0"/>
                <a:cs typeface="Times New Roman" panose="02020603050405020304" pitchFamily="18" charset="0"/>
              </a:rPr>
              <a:t>Project Flow</a:t>
            </a:r>
          </a:p>
        </p:txBody>
      </p:sp>
      <p:graphicFrame>
        <p:nvGraphicFramePr>
          <p:cNvPr id="4" name="Content Placeholder 2">
            <a:extLst>
              <a:ext uri="{FF2B5EF4-FFF2-40B4-BE49-F238E27FC236}">
                <a16:creationId xmlns:a16="http://schemas.microsoft.com/office/drawing/2014/main" id="{AED04DAF-1E3F-4397-8834-E64118E9B2CD}"/>
              </a:ext>
            </a:extLst>
          </p:cNvPr>
          <p:cNvGraphicFramePr>
            <a:graphicFrameLocks noGrp="1"/>
          </p:cNvGraphicFramePr>
          <p:nvPr>
            <p:ph idx="1"/>
            <p:extLst>
              <p:ext uri="{D42A27DB-BD31-4B8C-83A1-F6EECF244321}">
                <p14:modId xmlns:p14="http://schemas.microsoft.com/office/powerpoint/2010/main" val="3937573953"/>
              </p:ext>
            </p:extLst>
          </p:nvPr>
        </p:nvGraphicFramePr>
        <p:xfrm>
          <a:off x="914400" y="2076450"/>
          <a:ext cx="10795379" cy="3714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89089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60D43-26A8-7E53-0FDA-38BD04F48038}"/>
              </a:ext>
            </a:extLst>
          </p:cNvPr>
          <p:cNvSpPr>
            <a:spLocks noGrp="1"/>
          </p:cNvSpPr>
          <p:nvPr>
            <p:ph type="title"/>
          </p:nvPr>
        </p:nvSpPr>
        <p:spPr>
          <a:xfrm>
            <a:off x="913795" y="609600"/>
            <a:ext cx="10353762" cy="1261872"/>
          </a:xfrm>
        </p:spPr>
        <p:txBody>
          <a:bodyPr anchor="ctr">
            <a:normAutofit/>
          </a:bodyPr>
          <a:lstStyle/>
          <a:p>
            <a:r>
              <a:rPr lang="en-US" dirty="0">
                <a:latin typeface="Times New Roman" panose="02020603050405020304" pitchFamily="18" charset="0"/>
                <a:cs typeface="Times New Roman" panose="02020603050405020304" pitchFamily="18" charset="0"/>
              </a:rPr>
              <a:t>Project Overview</a:t>
            </a:r>
          </a:p>
        </p:txBody>
      </p:sp>
      <p:sp>
        <p:nvSpPr>
          <p:cNvPr id="3" name="Content Placeholder 2">
            <a:extLst>
              <a:ext uri="{FF2B5EF4-FFF2-40B4-BE49-F238E27FC236}">
                <a16:creationId xmlns:a16="http://schemas.microsoft.com/office/drawing/2014/main" id="{5728834B-E6F5-1995-65A9-0D48F39BFC45}"/>
              </a:ext>
            </a:extLst>
          </p:cNvPr>
          <p:cNvSpPr>
            <a:spLocks noGrp="1"/>
          </p:cNvSpPr>
          <p:nvPr>
            <p:ph sz="half" idx="1"/>
          </p:nvPr>
        </p:nvSpPr>
        <p:spPr>
          <a:xfrm>
            <a:off x="913795" y="2076450"/>
            <a:ext cx="4856841" cy="3622671"/>
          </a:xfrm>
        </p:spPr>
        <p:txBody>
          <a:bodyPr anchor="t">
            <a:noAutofit/>
          </a:bodyPr>
          <a:lstStyle/>
          <a:p>
            <a:pPr>
              <a:lnSpc>
                <a:spcPct val="100000"/>
              </a:lnSpc>
            </a:pPr>
            <a:r>
              <a:rPr lang="en-US" sz="1800" dirty="0">
                <a:latin typeface="Times New Roman" panose="02020603050405020304" pitchFamily="18" charset="0"/>
                <a:cs typeface="Times New Roman" panose="02020603050405020304" pitchFamily="18" charset="0"/>
              </a:rPr>
              <a:t>Colorado offers great opportunities for investment in housing market, recently we have seen many real estate investors interested to invest in this state</a:t>
            </a:r>
          </a:p>
          <a:p>
            <a:pPr>
              <a:lnSpc>
                <a:spcPct val="100000"/>
              </a:lnSpc>
            </a:pPr>
            <a:r>
              <a:rPr lang="en-US" sz="1800" dirty="0">
                <a:latin typeface="Times New Roman" panose="02020603050405020304" pitchFamily="18" charset="0"/>
                <a:cs typeface="Times New Roman" panose="02020603050405020304" pitchFamily="18" charset="0"/>
              </a:rPr>
              <a:t>The goal of this project is to use predictive time series modelling on Zillow home sale price data to determine which five metro areas in Colorado State are the most optimal for short term real estate investment.</a:t>
            </a:r>
          </a:p>
          <a:p>
            <a:pPr>
              <a:lnSpc>
                <a:spcPct val="100000"/>
              </a:lnSpc>
            </a:pPr>
            <a:endParaRPr lang="en-US" sz="1800" dirty="0">
              <a:latin typeface="Times New Roman" panose="02020603050405020304" pitchFamily="18" charset="0"/>
              <a:cs typeface="Times New Roman" panose="02020603050405020304" pitchFamily="18" charset="0"/>
            </a:endParaRPr>
          </a:p>
        </p:txBody>
      </p:sp>
      <p:pic>
        <p:nvPicPr>
          <p:cNvPr id="6" name="Picture 5" descr="A group of houses with mountains in the background&#10;&#10;Description automatically generated with medium confidence">
            <a:extLst>
              <a:ext uri="{FF2B5EF4-FFF2-40B4-BE49-F238E27FC236}">
                <a16:creationId xmlns:a16="http://schemas.microsoft.com/office/drawing/2014/main" id="{0E3ACE24-1D64-724F-C67E-A55746589482}"/>
              </a:ext>
            </a:extLst>
          </p:cNvPr>
          <p:cNvPicPr>
            <a:picLocks noChangeAspect="1"/>
          </p:cNvPicPr>
          <p:nvPr/>
        </p:nvPicPr>
        <p:blipFill rotWithShape="1">
          <a:blip r:embed="rId2">
            <a:extLst>
              <a:ext uri="{28A0092B-C50C-407E-A947-70E740481C1C}">
                <a14:useLocalDpi xmlns:a14="http://schemas.microsoft.com/office/drawing/2010/main" val="0"/>
              </a:ext>
            </a:extLst>
          </a:blip>
          <a:srcRect l="10749" r="13839" b="1"/>
          <a:stretch/>
        </p:blipFill>
        <p:spPr>
          <a:xfrm>
            <a:off x="6410716" y="2076451"/>
            <a:ext cx="4856841" cy="3622672"/>
          </a:xfrm>
          <a:prstGeom prst="rect">
            <a:avLst/>
          </a:prstGeom>
          <a:noFill/>
        </p:spPr>
      </p:pic>
    </p:spTree>
    <p:extLst>
      <p:ext uri="{BB962C8B-B14F-4D97-AF65-F5344CB8AC3E}">
        <p14:creationId xmlns:p14="http://schemas.microsoft.com/office/powerpoint/2010/main" val="753158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60D43-26A8-7E53-0FDA-38BD04F48038}"/>
              </a:ext>
            </a:extLst>
          </p:cNvPr>
          <p:cNvSpPr>
            <a:spLocks noGrp="1"/>
          </p:cNvSpPr>
          <p:nvPr>
            <p:ph type="title"/>
          </p:nvPr>
        </p:nvSpPr>
        <p:spPr>
          <a:xfrm>
            <a:off x="913795" y="609600"/>
            <a:ext cx="10353762" cy="1261872"/>
          </a:xfrm>
        </p:spPr>
        <p:txBody>
          <a:bodyPr anchor="ctr">
            <a:normAutofit/>
          </a:bodyPr>
          <a:lstStyle/>
          <a:p>
            <a:r>
              <a:rPr lang="en-US"/>
              <a:t>Data Overview</a:t>
            </a:r>
          </a:p>
        </p:txBody>
      </p:sp>
      <p:sp>
        <p:nvSpPr>
          <p:cNvPr id="3" name="Content Placeholder 2">
            <a:extLst>
              <a:ext uri="{FF2B5EF4-FFF2-40B4-BE49-F238E27FC236}">
                <a16:creationId xmlns:a16="http://schemas.microsoft.com/office/drawing/2014/main" id="{5728834B-E6F5-1995-65A9-0D48F39BFC45}"/>
              </a:ext>
            </a:extLst>
          </p:cNvPr>
          <p:cNvSpPr>
            <a:spLocks noGrp="1"/>
          </p:cNvSpPr>
          <p:nvPr>
            <p:ph sz="half" idx="1"/>
          </p:nvPr>
        </p:nvSpPr>
        <p:spPr>
          <a:xfrm>
            <a:off x="913795" y="2076450"/>
            <a:ext cx="4856841" cy="3622671"/>
          </a:xfrm>
        </p:spPr>
        <p:txBody>
          <a:bodyPr anchor="t">
            <a:normAutofit/>
          </a:bodyPr>
          <a:lstStyle/>
          <a:p>
            <a:pPr>
              <a:lnSpc>
                <a:spcPct val="100000"/>
              </a:lnSpc>
            </a:pPr>
            <a:r>
              <a:rPr lang="en-US" sz="1800" dirty="0">
                <a:latin typeface="Times New Roman" panose="02020603050405020304" pitchFamily="18" charset="0"/>
                <a:cs typeface="Times New Roman" panose="02020603050405020304" pitchFamily="18" charset="0"/>
              </a:rPr>
              <a:t>Our data comes from Zillow for modelling and prediction, whereas data from Redfin for additional exploration such as finding out correlation factors during same time period.</a:t>
            </a:r>
          </a:p>
          <a:p>
            <a:pPr>
              <a:lnSpc>
                <a:spcPct val="100000"/>
              </a:lnSpc>
            </a:pPr>
            <a:r>
              <a:rPr lang="en-US" sz="1800" dirty="0">
                <a:latin typeface="Times New Roman" panose="02020603050405020304" pitchFamily="18" charset="0"/>
                <a:cs typeface="Times New Roman" panose="02020603050405020304" pitchFamily="18" charset="0"/>
              </a:rPr>
              <a:t>Zillow data contains median home price data from 1996 to 2022.</a:t>
            </a:r>
          </a:p>
          <a:p>
            <a:pPr>
              <a:lnSpc>
                <a:spcPct val="100000"/>
              </a:lnSpc>
            </a:pPr>
            <a:r>
              <a:rPr lang="en-US" sz="1800" dirty="0">
                <a:latin typeface="Times New Roman" panose="02020603050405020304" pitchFamily="18" charset="0"/>
                <a:cs typeface="Times New Roman" panose="02020603050405020304" pitchFamily="18" charset="0"/>
              </a:rPr>
              <a:t>Redfin Dataset contains data from 2012-2022.</a:t>
            </a:r>
          </a:p>
          <a:p>
            <a:pPr>
              <a:lnSpc>
                <a:spcPct val="100000"/>
              </a:lnSpc>
            </a:pPr>
            <a:r>
              <a:rPr lang="en-US" sz="1800" dirty="0">
                <a:latin typeface="Times New Roman" panose="02020603050405020304" pitchFamily="18" charset="0"/>
                <a:cs typeface="Times New Roman" panose="02020603050405020304" pitchFamily="18" charset="0"/>
              </a:rPr>
              <a:t>We have used data from 2012 to 2022 for our analysis.</a:t>
            </a:r>
          </a:p>
        </p:txBody>
      </p:sp>
      <p:pic>
        <p:nvPicPr>
          <p:cNvPr id="1026" name="Picture 2" descr="Big Data is not about the Data, but the Analytics">
            <a:extLst>
              <a:ext uri="{FF2B5EF4-FFF2-40B4-BE49-F238E27FC236}">
                <a16:creationId xmlns:a16="http://schemas.microsoft.com/office/drawing/2014/main" id="{5E767852-9A50-8516-6F82-EDB95F70B55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10716" y="2867850"/>
            <a:ext cx="4856841" cy="2039873"/>
          </a:xfrm>
          <a:prstGeom prst="rect">
            <a:avLst/>
          </a:prstGeom>
          <a:solidFill>
            <a:srgbClr val="FFFFFF"/>
          </a:solidFill>
        </p:spPr>
      </p:pic>
    </p:spTree>
    <p:extLst>
      <p:ext uri="{BB962C8B-B14F-4D97-AF65-F5344CB8AC3E}">
        <p14:creationId xmlns:p14="http://schemas.microsoft.com/office/powerpoint/2010/main" val="833578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748D-BEEC-43A4-BFF3-B31C0275A5D9}"/>
              </a:ext>
            </a:extLst>
          </p:cNvPr>
          <p:cNvSpPr>
            <a:spLocks noGrp="1"/>
          </p:cNvSpPr>
          <p:nvPr>
            <p:ph type="title"/>
          </p:nvPr>
        </p:nvSpPr>
        <p:spPr>
          <a:xfrm>
            <a:off x="913795" y="609600"/>
            <a:ext cx="10353762" cy="1261872"/>
          </a:xfrm>
        </p:spPr>
        <p:txBody>
          <a:bodyPr anchor="ctr">
            <a:normAutofit/>
          </a:bodyPr>
          <a:lstStyle/>
          <a:p>
            <a:r>
              <a:rPr lang="en-US" dirty="0">
                <a:latin typeface="Times New Roman" panose="02020603050405020304" pitchFamily="18" charset="0"/>
                <a:cs typeface="Times New Roman" panose="02020603050405020304" pitchFamily="18" charset="0"/>
              </a:rPr>
              <a:t>Problem Statement</a:t>
            </a:r>
          </a:p>
        </p:txBody>
      </p:sp>
      <p:sp>
        <p:nvSpPr>
          <p:cNvPr id="5" name="Content Placeholder 4">
            <a:extLst>
              <a:ext uri="{FF2B5EF4-FFF2-40B4-BE49-F238E27FC236}">
                <a16:creationId xmlns:a16="http://schemas.microsoft.com/office/drawing/2014/main" id="{06CCA65A-D3F2-F033-B89D-C4B3FFD51710}"/>
              </a:ext>
            </a:extLst>
          </p:cNvPr>
          <p:cNvSpPr>
            <a:spLocks noGrp="1"/>
          </p:cNvSpPr>
          <p:nvPr>
            <p:ph sz="half" idx="1"/>
          </p:nvPr>
        </p:nvSpPr>
        <p:spPr>
          <a:xfrm>
            <a:off x="913795" y="2076450"/>
            <a:ext cx="4856841" cy="3622671"/>
          </a:xfrm>
        </p:spPr>
        <p:txBody>
          <a:bodyPr anchor="t">
            <a:normAutofit/>
          </a:bodyPr>
          <a:lstStyle/>
          <a:p>
            <a:r>
              <a:rPr lang="en-US" sz="1800" dirty="0">
                <a:latin typeface="Times New Roman" panose="02020603050405020304" pitchFamily="18" charset="0"/>
                <a:cs typeface="Times New Roman" panose="02020603050405020304" pitchFamily="18" charset="0"/>
              </a:rPr>
              <a:t>Where to Invest - Real-State investors are always in dilemma about where to invest their money. </a:t>
            </a:r>
            <a:r>
              <a:rPr lang="en-US" sz="1800" dirty="0">
                <a:effectLst/>
                <a:latin typeface="Times New Roman" panose="02020603050405020304" pitchFamily="18" charset="0"/>
                <a:cs typeface="Times New Roman" panose="02020603050405020304" pitchFamily="18" charset="0"/>
              </a:rPr>
              <a:t>This study helps to predict out which 5 cities may yield high ROI percentage if invested.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What to expect – </a:t>
            </a:r>
            <a:r>
              <a:rPr lang="en-US" sz="1800" dirty="0">
                <a:effectLst/>
                <a:latin typeface="Times New Roman" panose="02020603050405020304" pitchFamily="18" charset="0"/>
                <a:cs typeface="Times New Roman" panose="02020603050405020304" pitchFamily="18" charset="0"/>
              </a:rPr>
              <a:t>appeal investors as it will help them make choices by predicting the estimated Return of Investment (ROI) for their investment </a:t>
            </a:r>
            <a:endParaRPr lang="en-US" sz="1800" dirty="0">
              <a:latin typeface="Times New Roman" panose="02020603050405020304" pitchFamily="18" charset="0"/>
              <a:cs typeface="Times New Roman" panose="02020603050405020304" pitchFamily="18" charset="0"/>
            </a:endParaRPr>
          </a:p>
          <a:p>
            <a:endParaRPr lang="en-US" sz="2100" dirty="0"/>
          </a:p>
        </p:txBody>
      </p:sp>
      <p:pic>
        <p:nvPicPr>
          <p:cNvPr id="4" name="Picture 3" descr="A picture containing text, person&#10;&#10;Description automatically generated">
            <a:extLst>
              <a:ext uri="{FF2B5EF4-FFF2-40B4-BE49-F238E27FC236}">
                <a16:creationId xmlns:a16="http://schemas.microsoft.com/office/drawing/2014/main" id="{BE9BB2F5-CDD7-7CDE-0DA7-77428F4F23EF}"/>
              </a:ext>
            </a:extLst>
          </p:cNvPr>
          <p:cNvPicPr>
            <a:picLocks noChangeAspect="1"/>
          </p:cNvPicPr>
          <p:nvPr/>
        </p:nvPicPr>
        <p:blipFill rotWithShape="1">
          <a:blip r:embed="rId2">
            <a:extLst>
              <a:ext uri="{28A0092B-C50C-407E-A947-70E740481C1C}">
                <a14:useLocalDpi xmlns:a14="http://schemas.microsoft.com/office/drawing/2010/main" val="0"/>
              </a:ext>
            </a:extLst>
          </a:blip>
          <a:srcRect r="9502" b="-2"/>
          <a:stretch/>
        </p:blipFill>
        <p:spPr>
          <a:xfrm>
            <a:off x="6410716" y="2076451"/>
            <a:ext cx="4856841" cy="3622672"/>
          </a:xfrm>
          <a:prstGeom prst="rect">
            <a:avLst/>
          </a:prstGeom>
          <a:noFill/>
        </p:spPr>
      </p:pic>
    </p:spTree>
    <p:extLst>
      <p:ext uri="{BB962C8B-B14F-4D97-AF65-F5344CB8AC3E}">
        <p14:creationId xmlns:p14="http://schemas.microsoft.com/office/powerpoint/2010/main" val="1140878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748D-BEEC-43A4-BFF3-B31C0275A5D9}"/>
              </a:ext>
            </a:extLst>
          </p:cNvPr>
          <p:cNvSpPr>
            <a:spLocks noGrp="1"/>
          </p:cNvSpPr>
          <p:nvPr>
            <p:ph type="title"/>
          </p:nvPr>
        </p:nvSpPr>
        <p:spPr>
          <a:xfrm>
            <a:off x="913795" y="609600"/>
            <a:ext cx="10353762" cy="1261872"/>
          </a:xfrm>
        </p:spPr>
        <p:txBody>
          <a:bodyPr anchor="ctr">
            <a:normAutofit/>
          </a:bodyPr>
          <a:lstStyle/>
          <a:p>
            <a:r>
              <a:rPr lang="en-US" dirty="0">
                <a:latin typeface="Times New Roman" panose="02020603050405020304" pitchFamily="18" charset="0"/>
                <a:cs typeface="Times New Roman" panose="02020603050405020304" pitchFamily="18" charset="0"/>
              </a:rPr>
              <a:t>Exploratory Data Analysis</a:t>
            </a:r>
          </a:p>
        </p:txBody>
      </p:sp>
      <p:sp>
        <p:nvSpPr>
          <p:cNvPr id="5" name="Content Placeholder 4">
            <a:extLst>
              <a:ext uri="{FF2B5EF4-FFF2-40B4-BE49-F238E27FC236}">
                <a16:creationId xmlns:a16="http://schemas.microsoft.com/office/drawing/2014/main" id="{06CCA65A-D3F2-F033-B89D-C4B3FFD51710}"/>
              </a:ext>
            </a:extLst>
          </p:cNvPr>
          <p:cNvSpPr>
            <a:spLocks noGrp="1"/>
          </p:cNvSpPr>
          <p:nvPr>
            <p:ph sz="half" idx="1"/>
          </p:nvPr>
        </p:nvSpPr>
        <p:spPr>
          <a:xfrm>
            <a:off x="885353" y="1768749"/>
            <a:ext cx="4856841" cy="2910078"/>
          </a:xfrm>
        </p:spPr>
        <p:txBody>
          <a:bodyPr anchor="t">
            <a:normAutofit fontScale="92500" lnSpcReduction="10000"/>
          </a:bodyPr>
          <a:lstStyle/>
          <a:p>
            <a:r>
              <a:rPr lang="en-US" sz="1900" dirty="0">
                <a:latin typeface="Times New Roman" panose="02020603050405020304" pitchFamily="18" charset="0"/>
                <a:cs typeface="Times New Roman" panose="02020603050405020304" pitchFamily="18" charset="0"/>
              </a:rPr>
              <a:t>Price Distribution in State of Colorado</a:t>
            </a:r>
          </a:p>
          <a:p>
            <a:r>
              <a:rPr lang="en-US" sz="1900" dirty="0">
                <a:latin typeface="Times New Roman" panose="02020603050405020304" pitchFamily="18" charset="0"/>
                <a:cs typeface="Times New Roman" panose="02020603050405020304" pitchFamily="18" charset="0"/>
              </a:rPr>
              <a:t>Averaged median home price time series analysis </a:t>
            </a:r>
          </a:p>
          <a:p>
            <a:r>
              <a:rPr lang="en-US" sz="1900" dirty="0">
                <a:latin typeface="Times New Roman" panose="02020603050405020304" pitchFamily="18" charset="0"/>
                <a:cs typeface="Times New Roman" panose="02020603050405020304" pitchFamily="18" charset="0"/>
              </a:rPr>
              <a:t>Picked the 5 Colorado metro areas that had the largest increases in value from 2012 to 2020 Calculated ROI if we had bought in those cities in 2020 and sold in 2022</a:t>
            </a:r>
          </a:p>
          <a:p>
            <a:r>
              <a:rPr lang="en-US" sz="1900" dirty="0">
                <a:latin typeface="Times New Roman" panose="02020603050405020304" pitchFamily="18" charset="0"/>
                <a:cs typeface="Times New Roman" panose="02020603050405020304" pitchFamily="18" charset="0"/>
              </a:rPr>
              <a:t>ROI from EDA = 36.49%</a:t>
            </a:r>
          </a:p>
          <a:p>
            <a:endParaRPr lang="en-US" sz="2100" dirty="0"/>
          </a:p>
        </p:txBody>
      </p:sp>
      <p:pic>
        <p:nvPicPr>
          <p:cNvPr id="4" name="Picture 3">
            <a:extLst>
              <a:ext uri="{FF2B5EF4-FFF2-40B4-BE49-F238E27FC236}">
                <a16:creationId xmlns:a16="http://schemas.microsoft.com/office/drawing/2014/main" id="{BE9BB2F5-CDD7-7CDE-0DA7-77428F4F23EF}"/>
              </a:ext>
            </a:extLst>
          </p:cNvPr>
          <p:cNvPicPr>
            <a:picLocks noChangeAspect="1"/>
          </p:cNvPicPr>
          <p:nvPr/>
        </p:nvPicPr>
        <p:blipFill>
          <a:blip r:embed="rId2">
            <a:extLst>
              <a:ext uri="{28A0092B-C50C-407E-A947-70E740481C1C}">
                <a14:useLocalDpi xmlns:a14="http://schemas.microsoft.com/office/drawing/2010/main" val="0"/>
              </a:ext>
            </a:extLst>
          </a:blip>
          <a:srcRect t="1915" b="1915"/>
          <a:stretch/>
        </p:blipFill>
        <p:spPr>
          <a:xfrm>
            <a:off x="6421366" y="1871472"/>
            <a:ext cx="5075710" cy="2462618"/>
          </a:xfrm>
          <a:prstGeom prst="rect">
            <a:avLst/>
          </a:prstGeom>
          <a:noFill/>
        </p:spPr>
      </p:pic>
      <p:pic>
        <p:nvPicPr>
          <p:cNvPr id="6" name="Picture 5" descr="Chart, bar chart&#10;&#10;Description automatically generated">
            <a:extLst>
              <a:ext uri="{FF2B5EF4-FFF2-40B4-BE49-F238E27FC236}">
                <a16:creationId xmlns:a16="http://schemas.microsoft.com/office/drawing/2014/main" id="{75DBA2CF-2D7B-6B43-CF44-E509BEBEB7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4306" y="4560583"/>
            <a:ext cx="8422770" cy="2070757"/>
          </a:xfrm>
          <a:prstGeom prst="rect">
            <a:avLst/>
          </a:prstGeom>
        </p:spPr>
      </p:pic>
    </p:spTree>
    <p:extLst>
      <p:ext uri="{BB962C8B-B14F-4D97-AF65-F5344CB8AC3E}">
        <p14:creationId xmlns:p14="http://schemas.microsoft.com/office/powerpoint/2010/main" val="4232095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748D-BEEC-43A4-BFF3-B31C0275A5D9}"/>
              </a:ext>
            </a:extLst>
          </p:cNvPr>
          <p:cNvSpPr>
            <a:spLocks noGrp="1"/>
          </p:cNvSpPr>
          <p:nvPr>
            <p:ph type="title"/>
          </p:nvPr>
        </p:nvSpPr>
        <p:spPr>
          <a:xfrm>
            <a:off x="913795" y="609600"/>
            <a:ext cx="10353762" cy="1261872"/>
          </a:xfrm>
        </p:spPr>
        <p:txBody>
          <a:bodyPr anchor="ctr">
            <a:normAutofit/>
          </a:bodyPr>
          <a:lstStyle/>
          <a:p>
            <a:r>
              <a:rPr lang="en-US"/>
              <a:t>Cont. Exploratory Data Analysis</a:t>
            </a:r>
          </a:p>
        </p:txBody>
      </p:sp>
      <p:sp>
        <p:nvSpPr>
          <p:cNvPr id="5" name="Content Placeholder 4">
            <a:extLst>
              <a:ext uri="{FF2B5EF4-FFF2-40B4-BE49-F238E27FC236}">
                <a16:creationId xmlns:a16="http://schemas.microsoft.com/office/drawing/2014/main" id="{06CCA65A-D3F2-F033-B89D-C4B3FFD51710}"/>
              </a:ext>
            </a:extLst>
          </p:cNvPr>
          <p:cNvSpPr>
            <a:spLocks noGrp="1"/>
          </p:cNvSpPr>
          <p:nvPr>
            <p:ph sz="half" idx="1"/>
          </p:nvPr>
        </p:nvSpPr>
        <p:spPr>
          <a:xfrm>
            <a:off x="913795" y="2076450"/>
            <a:ext cx="5569067" cy="3937488"/>
          </a:xfrm>
        </p:spPr>
        <p:txBody>
          <a:bodyPr anchor="t">
            <a:normAutofit fontScale="85000" lnSpcReduction="20000"/>
          </a:bodyPr>
          <a:lstStyle/>
          <a:p>
            <a:pPr>
              <a:lnSpc>
                <a:spcPct val="100000"/>
              </a:lnSpc>
            </a:pPr>
            <a:r>
              <a:rPr lang="en-US" sz="2100" dirty="0">
                <a:latin typeface="Times New Roman" panose="02020603050405020304" pitchFamily="18" charset="0"/>
                <a:cs typeface="Times New Roman" panose="02020603050405020304" pitchFamily="18" charset="0"/>
              </a:rPr>
              <a:t> We decided to shorten our dataset to only include data from 2012 to the present to avoid the crash of 2008 negatively affecting our models.</a:t>
            </a:r>
          </a:p>
          <a:p>
            <a:pPr>
              <a:lnSpc>
                <a:spcPct val="100000"/>
              </a:lnSpc>
            </a:pPr>
            <a:r>
              <a:rPr lang="en-US" sz="2100" dirty="0">
                <a:latin typeface="Times New Roman" panose="02020603050405020304" pitchFamily="18" charset="0"/>
                <a:cs typeface="Times New Roman" panose="02020603050405020304" pitchFamily="18" charset="0"/>
              </a:rPr>
              <a:t>Converted our data frame from wide format, to long format for use in our ARIMA models, and performed a train test split.</a:t>
            </a:r>
          </a:p>
          <a:p>
            <a:pPr>
              <a:lnSpc>
                <a:spcPct val="100000"/>
              </a:lnSpc>
            </a:pPr>
            <a:r>
              <a:rPr lang="en-US" sz="2100" dirty="0">
                <a:latin typeface="Times New Roman" panose="02020603050405020304" pitchFamily="18" charset="0"/>
                <a:cs typeface="Times New Roman" panose="02020603050405020304" pitchFamily="18" charset="0"/>
              </a:rPr>
              <a:t>Explored Redfin data for finding correlation with other factors during same time period</a:t>
            </a:r>
          </a:p>
          <a:p>
            <a:pPr>
              <a:lnSpc>
                <a:spcPct val="100000"/>
              </a:lnSpc>
            </a:pPr>
            <a:r>
              <a:rPr lang="en-US" sz="2100" dirty="0">
                <a:latin typeface="Times New Roman" panose="02020603050405020304" pitchFamily="18" charset="0"/>
                <a:cs typeface="Times New Roman" panose="02020603050405020304" pitchFamily="18" charset="0"/>
              </a:rPr>
              <a:t>Off market in two weeks and sold above price shows positive correlation. The more the houses are off market in two weeks the more the selling price of the houses. </a:t>
            </a:r>
          </a:p>
          <a:p>
            <a:pPr marL="36900" indent="0">
              <a:lnSpc>
                <a:spcPct val="100000"/>
              </a:lnSpc>
              <a:buNone/>
            </a:pPr>
            <a:br>
              <a:rPr lang="en-US" sz="1800" dirty="0">
                <a:latin typeface="Times New Roman" panose="02020603050405020304" pitchFamily="18" charset="0"/>
                <a:cs typeface="Times New Roman" panose="02020603050405020304" pitchFamily="18" charset="0"/>
              </a:rPr>
            </a:br>
            <a:br>
              <a:rPr lang="en-US" sz="1600" dirty="0"/>
            </a:br>
            <a:endParaRPr lang="en-US" sz="1600" dirty="0"/>
          </a:p>
          <a:p>
            <a:pPr>
              <a:lnSpc>
                <a:spcPct val="100000"/>
              </a:lnSpc>
            </a:pPr>
            <a:endParaRPr lang="en-US" sz="1600" dirty="0"/>
          </a:p>
        </p:txBody>
      </p:sp>
      <p:pic>
        <p:nvPicPr>
          <p:cNvPr id="14" name="Picture 13" descr="Chart, treemap chart&#10;&#10;Description automatically generated">
            <a:extLst>
              <a:ext uri="{FF2B5EF4-FFF2-40B4-BE49-F238E27FC236}">
                <a16:creationId xmlns:a16="http://schemas.microsoft.com/office/drawing/2014/main" id="{32A2C531-40B3-4F33-25B7-D0FD46426A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3084" y="2076451"/>
            <a:ext cx="3532104" cy="3622672"/>
          </a:xfrm>
          <a:prstGeom prst="rect">
            <a:avLst/>
          </a:prstGeom>
          <a:noFill/>
        </p:spPr>
      </p:pic>
    </p:spTree>
    <p:extLst>
      <p:ext uri="{BB962C8B-B14F-4D97-AF65-F5344CB8AC3E}">
        <p14:creationId xmlns:p14="http://schemas.microsoft.com/office/powerpoint/2010/main" val="3578414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748D-BEEC-43A4-BFF3-B31C0275A5D9}"/>
              </a:ext>
            </a:extLst>
          </p:cNvPr>
          <p:cNvSpPr>
            <a:spLocks noGrp="1"/>
          </p:cNvSpPr>
          <p:nvPr>
            <p:ph type="title"/>
          </p:nvPr>
        </p:nvSpPr>
        <p:spPr>
          <a:xfrm>
            <a:off x="913795" y="609600"/>
            <a:ext cx="10353762" cy="1261872"/>
          </a:xfrm>
        </p:spPr>
        <p:txBody>
          <a:bodyPr anchor="ctr">
            <a:normAutofit/>
          </a:bodyPr>
          <a:lstStyle/>
          <a:p>
            <a:r>
              <a:rPr lang="en-US"/>
              <a:t>Machine Learning Model</a:t>
            </a:r>
          </a:p>
        </p:txBody>
      </p:sp>
      <p:sp>
        <p:nvSpPr>
          <p:cNvPr id="5" name="Content Placeholder 4">
            <a:extLst>
              <a:ext uri="{FF2B5EF4-FFF2-40B4-BE49-F238E27FC236}">
                <a16:creationId xmlns:a16="http://schemas.microsoft.com/office/drawing/2014/main" id="{06CCA65A-D3F2-F033-B89D-C4B3FFD51710}"/>
              </a:ext>
            </a:extLst>
          </p:cNvPr>
          <p:cNvSpPr>
            <a:spLocks noGrp="1"/>
          </p:cNvSpPr>
          <p:nvPr>
            <p:ph sz="half" idx="1"/>
          </p:nvPr>
        </p:nvSpPr>
        <p:spPr>
          <a:xfrm>
            <a:off x="913795" y="2076450"/>
            <a:ext cx="4856841" cy="3622671"/>
          </a:xfrm>
        </p:spPr>
        <p:txBody>
          <a:bodyPr anchor="t">
            <a:normAutofit/>
          </a:bodyPr>
          <a:lstStyle/>
          <a:p>
            <a:pPr>
              <a:lnSpc>
                <a:spcPct val="90000"/>
              </a:lnSpc>
            </a:pPr>
            <a:r>
              <a:rPr lang="en-US" sz="1800" dirty="0">
                <a:latin typeface="Times New Roman" panose="02020603050405020304" pitchFamily="18" charset="0"/>
                <a:cs typeface="Times New Roman" panose="02020603050405020304" pitchFamily="18" charset="0"/>
              </a:rPr>
              <a:t>ARIMA Models</a:t>
            </a:r>
          </a:p>
          <a:p>
            <a:pPr lvl="1">
              <a:lnSpc>
                <a:spcPct val="90000"/>
              </a:lnSpc>
            </a:pPr>
            <a:r>
              <a:rPr lang="en-US" sz="1800" dirty="0">
                <a:latin typeface="Times New Roman" panose="02020603050405020304" pitchFamily="18" charset="0"/>
                <a:cs typeface="Times New Roman" panose="02020603050405020304" pitchFamily="18" charset="0"/>
              </a:rPr>
              <a:t>17 Models to run auto ARIMA</a:t>
            </a:r>
          </a:p>
          <a:p>
            <a:pPr lvl="1">
              <a:lnSpc>
                <a:spcPct val="90000"/>
              </a:lnSpc>
            </a:pPr>
            <a:r>
              <a:rPr lang="en-US" sz="1800" dirty="0">
                <a:latin typeface="Times New Roman" panose="02020603050405020304" pitchFamily="18" charset="0"/>
                <a:cs typeface="Times New Roman" panose="02020603050405020304" pitchFamily="18" charset="0"/>
              </a:rPr>
              <a:t>Trained on data from 2012 to 2020</a:t>
            </a:r>
          </a:p>
          <a:p>
            <a:pPr lvl="1">
              <a:lnSpc>
                <a:spcPct val="90000"/>
              </a:lnSpc>
            </a:pPr>
            <a:r>
              <a:rPr lang="en-US" sz="1800" dirty="0">
                <a:latin typeface="Times New Roman" panose="02020603050405020304" pitchFamily="18" charset="0"/>
                <a:cs typeface="Times New Roman" panose="02020603050405020304" pitchFamily="18" charset="0"/>
              </a:rPr>
              <a:t>Validated on  actual data  from 2020 to 2022</a:t>
            </a:r>
          </a:p>
          <a:p>
            <a:pPr lvl="1">
              <a:lnSpc>
                <a:spcPct val="90000"/>
              </a:lnSpc>
            </a:pPr>
            <a:r>
              <a:rPr lang="en-US" sz="1800" dirty="0">
                <a:latin typeface="Times New Roman" panose="02020603050405020304" pitchFamily="18" charset="0"/>
                <a:cs typeface="Times New Roman" panose="02020603050405020304" pitchFamily="18" charset="0"/>
              </a:rPr>
              <a:t>Average error = 19.06%</a:t>
            </a:r>
          </a:p>
          <a:p>
            <a:pPr lvl="1">
              <a:lnSpc>
                <a:spcPct val="90000"/>
              </a:lnSpc>
            </a:pPr>
            <a:r>
              <a:rPr lang="en-US" sz="1800" dirty="0">
                <a:latin typeface="Times New Roman" panose="02020603050405020304" pitchFamily="18" charset="0"/>
                <a:cs typeface="Times New Roman" panose="02020603050405020304" pitchFamily="18" charset="0"/>
              </a:rPr>
              <a:t>ROI% =38.51% </a:t>
            </a:r>
          </a:p>
          <a:p>
            <a:pPr marL="342900" lvl="1" indent="-306000">
              <a:lnSpc>
                <a:spcPct val="90000"/>
              </a:lnSpc>
              <a:buFont typeface="Wingdings 2" charset="2"/>
              <a:buChar char=""/>
            </a:pPr>
            <a:r>
              <a:rPr lang="en-US" sz="1800" dirty="0">
                <a:latin typeface="Times New Roman" panose="02020603050405020304" pitchFamily="18" charset="0"/>
                <a:cs typeface="Times New Roman" panose="02020603050405020304" pitchFamily="18" charset="0"/>
              </a:rPr>
              <a:t>Facebook Prophet Model for comparison</a:t>
            </a:r>
          </a:p>
          <a:p>
            <a:pPr>
              <a:lnSpc>
                <a:spcPct val="90000"/>
              </a:lnSpc>
            </a:pPr>
            <a:endParaRPr lang="en-US" sz="2000" dirty="0"/>
          </a:p>
        </p:txBody>
      </p:sp>
      <p:pic>
        <p:nvPicPr>
          <p:cNvPr id="6" name="Picture 5" descr="Table&#10;&#10;Description automatically generated">
            <a:extLst>
              <a:ext uri="{FF2B5EF4-FFF2-40B4-BE49-F238E27FC236}">
                <a16:creationId xmlns:a16="http://schemas.microsoft.com/office/drawing/2014/main" id="{56F1C18A-D048-5B3D-EDCF-AE09DD402A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2467" y="2076451"/>
            <a:ext cx="3813339" cy="3622672"/>
          </a:xfrm>
          <a:prstGeom prst="rect">
            <a:avLst/>
          </a:prstGeom>
          <a:noFill/>
        </p:spPr>
      </p:pic>
    </p:spTree>
    <p:extLst>
      <p:ext uri="{BB962C8B-B14F-4D97-AF65-F5344CB8AC3E}">
        <p14:creationId xmlns:p14="http://schemas.microsoft.com/office/powerpoint/2010/main" val="2657400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748D-BEEC-43A4-BFF3-B31C0275A5D9}"/>
              </a:ext>
            </a:extLst>
          </p:cNvPr>
          <p:cNvSpPr>
            <a:spLocks noGrp="1"/>
          </p:cNvSpPr>
          <p:nvPr>
            <p:ph type="title"/>
          </p:nvPr>
        </p:nvSpPr>
        <p:spPr>
          <a:xfrm>
            <a:off x="913795" y="609600"/>
            <a:ext cx="10353762" cy="1257300"/>
          </a:xfrm>
        </p:spPr>
        <p:txBody>
          <a:bodyPr>
            <a:normAutofit/>
          </a:bodyPr>
          <a:lstStyle/>
          <a:p>
            <a:r>
              <a:rPr lang="en-US" dirty="0">
                <a:latin typeface="Times New Roman" panose="02020603050405020304" pitchFamily="18" charset="0"/>
                <a:cs typeface="Times New Roman" panose="02020603050405020304" pitchFamily="18" charset="0"/>
              </a:rPr>
              <a:t>Analysis and Findings</a:t>
            </a:r>
          </a:p>
        </p:txBody>
      </p:sp>
      <p:sp>
        <p:nvSpPr>
          <p:cNvPr id="5" name="Content Placeholder 4">
            <a:extLst>
              <a:ext uri="{FF2B5EF4-FFF2-40B4-BE49-F238E27FC236}">
                <a16:creationId xmlns:a16="http://schemas.microsoft.com/office/drawing/2014/main" id="{06CCA65A-D3F2-F033-B89D-C4B3FFD51710}"/>
              </a:ext>
            </a:extLst>
          </p:cNvPr>
          <p:cNvSpPr>
            <a:spLocks noGrp="1"/>
          </p:cNvSpPr>
          <p:nvPr>
            <p:ph idx="1"/>
          </p:nvPr>
        </p:nvSpPr>
        <p:spPr>
          <a:xfrm>
            <a:off x="913795" y="2076450"/>
            <a:ext cx="4558537" cy="3714749"/>
          </a:xfrm>
        </p:spPr>
        <p:txBody>
          <a:bodyPr>
            <a:normAutofit/>
          </a:bodyPr>
          <a:lstStyle/>
          <a:p>
            <a:r>
              <a:rPr lang="en-US" sz="1800" b="0" i="0" dirty="0">
                <a:solidFill>
                  <a:srgbClr val="C9D1D9"/>
                </a:solidFill>
                <a:effectLst/>
                <a:latin typeface="Times New Roman" panose="02020603050405020304" pitchFamily="18" charset="0"/>
                <a:cs typeface="Times New Roman" panose="02020603050405020304" pitchFamily="18" charset="0"/>
              </a:rPr>
              <a:t>The five metro areas recommended by our models when they were trained on the entire 2012-2020 dataset are in order of descending predicted ROI:</a:t>
            </a:r>
            <a:endParaRPr lang="en-US" sz="1800" dirty="0">
              <a:latin typeface="Times New Roman" panose="02020603050405020304" pitchFamily="18" charset="0"/>
              <a:cs typeface="Times New Roman" panose="02020603050405020304" pitchFamily="18" charset="0"/>
            </a:endParaRPr>
          </a:p>
          <a:p>
            <a:pPr lvl="1"/>
            <a:r>
              <a:rPr lang="en-US" sz="1800" dirty="0">
                <a:solidFill>
                  <a:srgbClr val="C9D1D9"/>
                </a:solidFill>
                <a:effectLst/>
                <a:latin typeface="Times New Roman" panose="02020603050405020304" pitchFamily="18" charset="0"/>
                <a:cs typeface="Times New Roman" panose="02020603050405020304" pitchFamily="18" charset="0"/>
              </a:rPr>
              <a:t>Grand Junction </a:t>
            </a:r>
          </a:p>
          <a:p>
            <a:pPr lvl="1"/>
            <a:r>
              <a:rPr lang="en-US" sz="1800" dirty="0">
                <a:solidFill>
                  <a:srgbClr val="C9D1D9"/>
                </a:solidFill>
                <a:effectLst/>
                <a:latin typeface="Times New Roman" panose="02020603050405020304" pitchFamily="18" charset="0"/>
                <a:cs typeface="Times New Roman" panose="02020603050405020304" pitchFamily="18" charset="0"/>
              </a:rPr>
              <a:t>Colorado Springs</a:t>
            </a:r>
          </a:p>
          <a:p>
            <a:pPr lvl="1"/>
            <a:r>
              <a:rPr lang="en-US" sz="1800" dirty="0">
                <a:solidFill>
                  <a:srgbClr val="C9D1D9"/>
                </a:solidFill>
                <a:effectLst/>
                <a:latin typeface="Times New Roman" panose="02020603050405020304" pitchFamily="18" charset="0"/>
                <a:cs typeface="Times New Roman" panose="02020603050405020304" pitchFamily="18" charset="0"/>
              </a:rPr>
              <a:t>Edwards</a:t>
            </a:r>
          </a:p>
          <a:p>
            <a:pPr lvl="1"/>
            <a:r>
              <a:rPr lang="en-US" sz="1800" dirty="0">
                <a:solidFill>
                  <a:srgbClr val="C9D1D9"/>
                </a:solidFill>
                <a:effectLst/>
                <a:latin typeface="Times New Roman" panose="02020603050405020304" pitchFamily="18" charset="0"/>
                <a:cs typeface="Times New Roman" panose="02020603050405020304" pitchFamily="18" charset="0"/>
              </a:rPr>
              <a:t>Durango </a:t>
            </a:r>
          </a:p>
          <a:p>
            <a:pPr lvl="1"/>
            <a:r>
              <a:rPr lang="en-US" sz="1800" dirty="0">
                <a:solidFill>
                  <a:srgbClr val="C9D1D9"/>
                </a:solidFill>
                <a:effectLst/>
                <a:latin typeface="Times New Roman" panose="02020603050405020304" pitchFamily="18" charset="0"/>
                <a:cs typeface="Times New Roman" panose="02020603050405020304" pitchFamily="18" charset="0"/>
              </a:rPr>
              <a:t>Breckenridge </a:t>
            </a:r>
          </a:p>
        </p:txBody>
      </p:sp>
      <p:pic>
        <p:nvPicPr>
          <p:cNvPr id="3" name="Content Placeholder 5" descr="Graphical user interface, chart, line chart&#10;&#10;Description automatically generated">
            <a:extLst>
              <a:ext uri="{FF2B5EF4-FFF2-40B4-BE49-F238E27FC236}">
                <a16:creationId xmlns:a16="http://schemas.microsoft.com/office/drawing/2014/main" id="{5D6B7F0A-9013-6ED7-45E8-AE4F04B1B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1905" y="2209645"/>
            <a:ext cx="4856841" cy="3448357"/>
          </a:xfrm>
          <a:prstGeom prst="rect">
            <a:avLst/>
          </a:prstGeom>
          <a:noFill/>
        </p:spPr>
      </p:pic>
    </p:spTree>
    <p:extLst>
      <p:ext uri="{BB962C8B-B14F-4D97-AF65-F5344CB8AC3E}">
        <p14:creationId xmlns:p14="http://schemas.microsoft.com/office/powerpoint/2010/main" val="18727424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offee">
      <a:dk1>
        <a:sysClr val="windowText" lastClr="000000"/>
      </a:dk1>
      <a:lt1>
        <a:sysClr val="window" lastClr="FFFFFF"/>
      </a:lt1>
      <a:dk2>
        <a:srgbClr val="4E3B30"/>
      </a:dk2>
      <a:lt2>
        <a:srgbClr val="F4EEDC"/>
      </a:lt2>
      <a:accent1>
        <a:srgbClr val="CC830E"/>
      </a:accent1>
      <a:accent2>
        <a:srgbClr val="B54C2D"/>
      </a:accent2>
      <a:accent3>
        <a:srgbClr val="99570C"/>
      </a:accent3>
      <a:accent4>
        <a:srgbClr val="C17529"/>
      </a:accent4>
      <a:accent5>
        <a:srgbClr val="A19574"/>
      </a:accent5>
      <a:accent6>
        <a:srgbClr val="A49518"/>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THREE.pptx" id="{E781C72B-3D65-4B8D-9071-33B66AF0EF30}" vid="{3A5A58F2-9BE1-435C-B12D-88FD9BF70179}"/>
    </a:ext>
  </a:extLst>
</a:theme>
</file>

<file path=docProps/app.xml><?xml version="1.0" encoding="utf-8"?>
<Properties xmlns="http://schemas.openxmlformats.org/officeDocument/2006/extended-properties" xmlns:vt="http://schemas.openxmlformats.org/officeDocument/2006/docPropsVTypes">
  <Template>{254330CB-3E9F-0841-8512-ADFB8B579618}tf10001120</Template>
  <TotalTime>445</TotalTime>
  <Words>736</Words>
  <Application>Microsoft Macintosh PowerPoint</Application>
  <PresentationFormat>Widescreen</PresentationFormat>
  <Paragraphs>76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Goudy Old Style</vt:lpstr>
      <vt:lpstr>Times New Roman</vt:lpstr>
      <vt:lpstr>Wingdings 2</vt:lpstr>
      <vt:lpstr>SlateVTI</vt:lpstr>
      <vt:lpstr>Housing Price Prediction in Colorado </vt:lpstr>
      <vt:lpstr>Project Flow</vt:lpstr>
      <vt:lpstr>Project Overview</vt:lpstr>
      <vt:lpstr>Data Overview</vt:lpstr>
      <vt:lpstr>Problem Statement</vt:lpstr>
      <vt:lpstr>Exploratory Data Analysis</vt:lpstr>
      <vt:lpstr>Cont. Exploratory Data Analysis</vt:lpstr>
      <vt:lpstr>Machine Learning Model</vt:lpstr>
      <vt:lpstr>Analysis and Findings</vt:lpstr>
      <vt:lpstr>Cont. Analysis and Findings</vt:lpstr>
      <vt:lpstr>Future Considerations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Housing Price Prediction in Colorado </dc:title>
  <dc:creator>Lamichhane, Sangita L</dc:creator>
  <cp:lastModifiedBy>Lamichhane, Sangita L</cp:lastModifiedBy>
  <cp:revision>30</cp:revision>
  <dcterms:created xsi:type="dcterms:W3CDTF">2022-10-12T02:03:57Z</dcterms:created>
  <dcterms:modified xsi:type="dcterms:W3CDTF">2022-10-17T03:17:23Z</dcterms:modified>
</cp:coreProperties>
</file>

<file path=docProps/thumbnail.jpeg>
</file>